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76" r:id="rId3"/>
    <p:sldId id="304" r:id="rId4"/>
    <p:sldId id="293" r:id="rId5"/>
    <p:sldId id="354" r:id="rId6"/>
    <p:sldId id="265" r:id="rId7"/>
    <p:sldId id="273" r:id="rId8"/>
    <p:sldId id="277" r:id="rId9"/>
    <p:sldId id="282" r:id="rId10"/>
    <p:sldId id="344" r:id="rId11"/>
    <p:sldId id="343" r:id="rId12"/>
    <p:sldId id="355" r:id="rId13"/>
    <p:sldId id="350" r:id="rId14"/>
    <p:sldId id="336" r:id="rId15"/>
    <p:sldId id="338" r:id="rId16"/>
    <p:sldId id="340" r:id="rId17"/>
    <p:sldId id="353" r:id="rId18"/>
    <p:sldId id="351" r:id="rId19"/>
    <p:sldId id="332" r:id="rId20"/>
    <p:sldId id="274" r:id="rId21"/>
    <p:sldId id="275" r:id="rId22"/>
    <p:sldId id="309" r:id="rId23"/>
    <p:sldId id="26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risha Pau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19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02" autoAdjust="0"/>
    <p:restoredTop sz="72538" autoAdjust="0"/>
  </p:normalViewPr>
  <p:slideViewPr>
    <p:cSldViewPr snapToGrid="0" snapToObjects="1">
      <p:cViewPr>
        <p:scale>
          <a:sx n="68" d="100"/>
          <a:sy n="68" d="100"/>
        </p:scale>
        <p:origin x="-1072" y="-80"/>
      </p:cViewPr>
      <p:guideLst>
        <p:guide orient="horz" pos="2160"/>
        <p:guide pos="2880"/>
      </p:guideLst>
    </p:cSldViewPr>
  </p:slideViewPr>
  <p:notesTextViewPr>
    <p:cViewPr>
      <p:scale>
        <a:sx n="100" d="100"/>
        <a:sy n="100" d="100"/>
      </p:scale>
      <p:origin x="0" y="0"/>
    </p:cViewPr>
  </p:notesTextViewPr>
  <p:notesViewPr>
    <p:cSldViewPr snapToGrid="0" snapToObjects="1">
      <p:cViewPr>
        <p:scale>
          <a:sx n="156" d="100"/>
          <a:sy n="156" d="100"/>
        </p:scale>
        <p:origin x="-824" y="10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E6F076-F688-CA42-AC91-E70300A3090E}" type="datetimeFigureOut">
              <a:rPr lang="en-US" smtClean="0"/>
              <a:t>10/1/13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F08F65-46B8-594C-AADE-644F4CA2D4C7}" type="slidenum">
              <a:rPr lang="en-US" smtClean="0"/>
              <a:t>‹#›</a:t>
            </a:fld>
            <a:endParaRPr lang="en-US"/>
          </a:p>
        </p:txBody>
      </p:sp>
    </p:spTree>
    <p:extLst>
      <p:ext uri="{BB962C8B-B14F-4D97-AF65-F5344CB8AC3E}">
        <p14:creationId xmlns:p14="http://schemas.microsoft.com/office/powerpoint/2010/main" val="27782703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F5F0D4-1B8B-9349-9713-914461473712}" type="datetimeFigureOut">
              <a:rPr lang="en-US" smtClean="0"/>
              <a:t>10/1/13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966EC2-3E92-5245-B195-530274522751}" type="slidenum">
              <a:rPr lang="en-US" smtClean="0"/>
              <a:t>‹#›</a:t>
            </a:fld>
            <a:endParaRPr lang="en-US"/>
          </a:p>
        </p:txBody>
      </p:sp>
    </p:spTree>
    <p:extLst>
      <p:ext uri="{BB962C8B-B14F-4D97-AF65-F5344CB8AC3E}">
        <p14:creationId xmlns:p14="http://schemas.microsoft.com/office/powerpoint/2010/main" val="144688642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Good afternoon</a:t>
            </a:r>
            <a:r>
              <a:rPr lang="en-US" baseline="0" dirty="0" smtClean="0"/>
              <a:t> </a:t>
            </a:r>
            <a:r>
              <a:rPr lang="en-US" dirty="0" smtClean="0"/>
              <a:t>everyone,</a:t>
            </a:r>
            <a:r>
              <a:rPr lang="en-US" baseline="0" dirty="0" smtClean="0"/>
              <a:t> my name is</a:t>
            </a:r>
            <a:r>
              <a:rPr lang="en-US" dirty="0" smtClean="0"/>
              <a:t> Trisha Paul. I’m a senior </a:t>
            </a:r>
            <a:r>
              <a:rPr lang="en-US" baseline="0" dirty="0" smtClean="0"/>
              <a:t>at the University of Michigan majoring in English with minors in </a:t>
            </a:r>
            <a:r>
              <a:rPr lang="en-US" dirty="0" smtClean="0"/>
              <a:t>Biochemistry and Medical</a:t>
            </a:r>
            <a:r>
              <a:rPr lang="en-US" baseline="0" dirty="0" smtClean="0"/>
              <a:t> Anthropology. Today I would like to talk to you about the research project that I initiated for my Honors thesis in English, a project called Chronicling Childhood Cancer: Illuminating the Illness Experience through Narrative.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I’ve been volunteering with Pediatric Oncology in-patients at C.S. Mott Children’s Hospital for 5 years now; I’ve really enjoyed spending time with these children amidst their traumatic experiences with cancer. I aspire to attend medical school and, largely because of my experiences with these children, I hope to become a Pediatric Oncologist myself.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Over the years, I have observed cancer’s disruptive nature in the lives of each patient and their families: the imprisonment of IV poles, the pain of pokes, the side effects of chemotherapy, even the fear of death. As I witnessed these unique and personal experiences of cancer, I became interested in understanding how these children cope with this complex, mysterious illness. My research explores how children with cancer express their experiences with illness by writing, drawing, and/or speaking about cancer. This is an ongoing research project that began this summer, so today I will be presenting some of my current findings and ideas for the future.</a:t>
            </a:r>
          </a:p>
        </p:txBody>
      </p:sp>
      <p:sp>
        <p:nvSpPr>
          <p:cNvPr id="4" name="Slide Number Placeholder 3"/>
          <p:cNvSpPr>
            <a:spLocks noGrp="1"/>
          </p:cNvSpPr>
          <p:nvPr>
            <p:ph type="sldNum" sz="quarter" idx="10"/>
          </p:nvPr>
        </p:nvSpPr>
        <p:spPr/>
        <p:txBody>
          <a:bodyPr/>
          <a:lstStyle/>
          <a:p>
            <a:fld id="{6B966EC2-3E92-5245-B195-530274522751}" type="slidenum">
              <a:rPr lang="en-US" smtClean="0"/>
              <a:t>1</a:t>
            </a:fld>
            <a:endParaRPr lang="en-US"/>
          </a:p>
        </p:txBody>
      </p:sp>
    </p:spTree>
    <p:extLst>
      <p:ext uri="{BB962C8B-B14F-4D97-AF65-F5344CB8AC3E}">
        <p14:creationId xmlns:p14="http://schemas.microsoft.com/office/powerpoint/2010/main" val="2377247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I’d like to start off</a:t>
            </a:r>
            <a:r>
              <a:rPr lang="en-US" baseline="0" dirty="0" smtClean="0"/>
              <a:t> by </a:t>
            </a:r>
            <a:r>
              <a:rPr lang="en-US" dirty="0" smtClean="0"/>
              <a:t>taking a step back to talk a bit about the</a:t>
            </a:r>
            <a:r>
              <a:rPr lang="en-US" baseline="0" dirty="0" smtClean="0"/>
              <a:t> creation of </a:t>
            </a:r>
            <a:r>
              <a:rPr lang="en-US" dirty="0" smtClean="0"/>
              <a:t>this research project</a:t>
            </a:r>
            <a:r>
              <a:rPr lang="en-US" baseline="0" dirty="0" smtClean="0"/>
              <a:t> and where the idea came from.</a:t>
            </a:r>
            <a:r>
              <a:rPr lang="en-US" dirty="0" smtClean="0"/>
              <a:t> As an</a:t>
            </a:r>
            <a:r>
              <a:rPr lang="en-US" baseline="0" dirty="0" smtClean="0"/>
              <a:t> English major, I became intrigued by the intersection of literature and medicine, particularly as seen through illness narratives, or </a:t>
            </a:r>
            <a:r>
              <a:rPr lang="en-US" baseline="0" dirty="0" err="1" smtClean="0"/>
              <a:t>pathographies</a:t>
            </a:r>
            <a:r>
              <a:rPr lang="en-US" baseline="0" dirty="0" smtClean="0"/>
              <a:t>. In studying this genre, I’ve come to personally define illness narratives as “expressions about or around the experience of being ill.” These experiences can be portrayed from different points of view within and outside of the medical sphere, by patients, health professionals, and loved ones. They can be brought to life through a variety of different mediums such as written word, song, or even dance.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Angelina Jolie’s recent opinion piece in the </a:t>
            </a:r>
            <a:r>
              <a:rPr lang="en-US" baseline="0" dirty="0" err="1" smtClean="0"/>
              <a:t>NYTimes</a:t>
            </a:r>
            <a:r>
              <a:rPr lang="en-US" baseline="0" dirty="0" smtClean="0"/>
              <a:t>, for example, illuminates her medical decisions in the face of a breast cancer threat. Zach </a:t>
            </a:r>
            <a:r>
              <a:rPr lang="en-US" baseline="0" dirty="0" err="1" smtClean="0"/>
              <a:t>Sobiech</a:t>
            </a:r>
            <a:r>
              <a:rPr lang="en-US" baseline="0" dirty="0" smtClean="0"/>
              <a:t>, a teenager with osteosarcoma, expressed his terminal illness by composing songs; his song Clouds has over 8 million views on YouTube. Illness narratives have become ever-present in our society, and these experiences of illness and its surroundings are becoming more acknowledged and appreciated. </a:t>
            </a:r>
          </a:p>
        </p:txBody>
      </p:sp>
      <p:sp>
        <p:nvSpPr>
          <p:cNvPr id="4" name="Slide Number Placeholder 3"/>
          <p:cNvSpPr>
            <a:spLocks noGrp="1"/>
          </p:cNvSpPr>
          <p:nvPr>
            <p:ph type="sldNum" sz="quarter" idx="10"/>
          </p:nvPr>
        </p:nvSpPr>
        <p:spPr/>
        <p:txBody>
          <a:bodyPr/>
          <a:lstStyle/>
          <a:p>
            <a:fld id="{6B966EC2-3E92-5245-B195-530274522751}" type="slidenum">
              <a:rPr lang="en-US" smtClean="0"/>
              <a:t>2</a:t>
            </a:fld>
            <a:endParaRPr lang="en-US"/>
          </a:p>
        </p:txBody>
      </p:sp>
    </p:spTree>
    <p:extLst>
      <p:ext uri="{BB962C8B-B14F-4D97-AF65-F5344CB8AC3E}">
        <p14:creationId xmlns:p14="http://schemas.microsoft.com/office/powerpoint/2010/main" val="2264698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Within the</a:t>
            </a:r>
            <a:r>
              <a:rPr lang="en-US" baseline="0" dirty="0" smtClean="0"/>
              <a:t> expansive genre of illness narratives, I’ve become primarily interested in memoir and autobiographical works of literature written by the ill. My interest in oncology drew me to cancer narratives in particular such as </a:t>
            </a:r>
            <a:r>
              <a:rPr lang="en-US" baseline="0" dirty="0" err="1" smtClean="0"/>
              <a:t>Audre</a:t>
            </a:r>
            <a:r>
              <a:rPr lang="en-US" baseline="0" dirty="0" smtClean="0"/>
              <a:t> </a:t>
            </a:r>
            <a:r>
              <a:rPr lang="en-US" baseline="0" dirty="0" err="1" smtClean="0"/>
              <a:t>Lorde’s</a:t>
            </a:r>
            <a:r>
              <a:rPr lang="en-US" baseline="0" dirty="0" smtClean="0"/>
              <a:t> </a:t>
            </a:r>
            <a:r>
              <a:rPr lang="en-US" i="1" baseline="0" dirty="0" smtClean="0"/>
              <a:t>The Cancer Journals</a:t>
            </a:r>
            <a:r>
              <a:rPr lang="en-US" i="0" baseline="0" dirty="0" smtClean="0"/>
              <a:t> or Marisa </a:t>
            </a:r>
            <a:r>
              <a:rPr lang="en-US" i="0" baseline="0" dirty="0" err="1" smtClean="0"/>
              <a:t>Marchetto’s</a:t>
            </a:r>
            <a:r>
              <a:rPr lang="en-US" i="0" baseline="0" dirty="0" smtClean="0"/>
              <a:t> </a:t>
            </a:r>
            <a:r>
              <a:rPr lang="en-US" i="1" baseline="0" dirty="0" smtClean="0"/>
              <a:t>Cancer Vixen</a:t>
            </a:r>
            <a:r>
              <a:rPr lang="en-US" baseline="0" dirty="0" smtClean="0"/>
              <a:t>. But I was surprised to find that there were hardly any literary narratives about the experience of childhood cancer.</a:t>
            </a:r>
          </a:p>
        </p:txBody>
      </p:sp>
      <p:sp>
        <p:nvSpPr>
          <p:cNvPr id="4" name="Slide Number Placeholder 3"/>
          <p:cNvSpPr>
            <a:spLocks noGrp="1"/>
          </p:cNvSpPr>
          <p:nvPr>
            <p:ph type="sldNum" sz="quarter" idx="10"/>
          </p:nvPr>
        </p:nvSpPr>
        <p:spPr/>
        <p:txBody>
          <a:bodyPr/>
          <a:lstStyle/>
          <a:p>
            <a:fld id="{6B966EC2-3E92-5245-B195-530274522751}" type="slidenum">
              <a:rPr lang="en-US" smtClean="0"/>
              <a:t>3</a:t>
            </a:fld>
            <a:endParaRPr lang="en-US"/>
          </a:p>
        </p:txBody>
      </p:sp>
    </p:spTree>
    <p:extLst>
      <p:ext uri="{BB962C8B-B14F-4D97-AF65-F5344CB8AC3E}">
        <p14:creationId xmlns:p14="http://schemas.microsoft.com/office/powerpoint/2010/main" val="2264698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What</a:t>
            </a:r>
            <a:r>
              <a:rPr lang="en-US" baseline="0" dirty="0" smtClean="0"/>
              <a:t> I’ve seen is that m</a:t>
            </a:r>
            <a:r>
              <a:rPr lang="en-US" dirty="0" smtClean="0"/>
              <a:t>any of the illness narratives written about</a:t>
            </a:r>
            <a:r>
              <a:rPr lang="en-US" baseline="0" dirty="0" smtClean="0"/>
              <a:t> childhood cancer are written through another set of eyes. Mott Children’s Hospital, for example, does in fact have a blog where we feature many different children, but these stories are told from a reporter’s perspective, a doctor’s perspective, or a parent’s perspective. But what concerned me is that these children who experience cancer themselves rarely have the chance to tell their story. And as an aspiring Pediatric Oncologist, I became interested in giving these children the chance to share their </a:t>
            </a:r>
            <a:r>
              <a:rPr lang="en-US" i="1" baseline="0" dirty="0" smtClean="0"/>
              <a:t>own</a:t>
            </a:r>
            <a:r>
              <a:rPr lang="en-US" baseline="0" dirty="0" smtClean="0"/>
              <a:t> stories.</a:t>
            </a:r>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4</a:t>
            </a:fld>
            <a:endParaRPr lang="en-US"/>
          </a:p>
        </p:txBody>
      </p:sp>
    </p:spTree>
    <p:extLst>
      <p:ext uri="{BB962C8B-B14F-4D97-AF65-F5344CB8AC3E}">
        <p14:creationId xmlns:p14="http://schemas.microsoft.com/office/powerpoint/2010/main" val="2264698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After further investigation, I encountered</a:t>
            </a:r>
            <a:r>
              <a:rPr lang="en-US" baseline="0" dirty="0" smtClean="0"/>
              <a:t> a few memoirs about childhood cancer. But what I noticed was that these published narratives about the childhood cancer experience were all written by children years later. These works were all retroactive reflections on their </a:t>
            </a:r>
            <a:r>
              <a:rPr lang="en-US" i="1" baseline="0" dirty="0" smtClean="0"/>
              <a:t>lived</a:t>
            </a:r>
            <a:r>
              <a:rPr lang="en-US" baseline="0" dirty="0" smtClean="0"/>
              <a:t> cancer experience, but I believed that there was something to gain from capturing the </a:t>
            </a:r>
            <a:r>
              <a:rPr lang="en-US" i="1" baseline="0" dirty="0" smtClean="0"/>
              <a:t>living</a:t>
            </a:r>
            <a:r>
              <a:rPr lang="en-US" baseline="0" dirty="0" smtClean="0"/>
              <a:t> experience of childhood cancer. Since cancer is a way of life for so many children and adolescents, I hoped that narrative would reveal more about the reality of childhood cancer.</a:t>
            </a:r>
          </a:p>
        </p:txBody>
      </p:sp>
      <p:sp>
        <p:nvSpPr>
          <p:cNvPr id="4" name="Slide Number Placeholder 3"/>
          <p:cNvSpPr>
            <a:spLocks noGrp="1"/>
          </p:cNvSpPr>
          <p:nvPr>
            <p:ph type="sldNum" sz="quarter" idx="10"/>
          </p:nvPr>
        </p:nvSpPr>
        <p:spPr/>
        <p:txBody>
          <a:bodyPr/>
          <a:lstStyle/>
          <a:p>
            <a:fld id="{6B966EC2-3E92-5245-B195-530274522751}" type="slidenum">
              <a:rPr lang="en-US" smtClean="0"/>
              <a:t>5</a:t>
            </a:fld>
            <a:endParaRPr lang="en-US"/>
          </a:p>
        </p:txBody>
      </p:sp>
    </p:spTree>
    <p:extLst>
      <p:ext uri="{BB962C8B-B14F-4D97-AF65-F5344CB8AC3E}">
        <p14:creationId xmlns:p14="http://schemas.microsoft.com/office/powerpoint/2010/main" val="2264698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is the fundamental purpose behind my English thesis</a:t>
            </a:r>
            <a:r>
              <a:rPr lang="en-US" baseline="0" dirty="0" smtClean="0"/>
              <a:t> research. My goal is to understand how children with cancer express their illness through narrative, and I’m giving them the opportunity to do this by writing, drawing, and/or speaking about their cancer. There are three primary questions that I am currently focusing on, which I will address throughout this talk:</a:t>
            </a:r>
          </a:p>
          <a:p>
            <a:pPr marL="171450" indent="-171450">
              <a:buFont typeface="Arial"/>
              <a:buChar char="•"/>
            </a:pPr>
            <a:r>
              <a:rPr lang="en-US" baseline="0" dirty="0" smtClean="0"/>
              <a:t>What does narrative illuminate about the living experience of childhood cancer? </a:t>
            </a:r>
          </a:p>
          <a:p>
            <a:pPr marL="171450" indent="-171450">
              <a:buFont typeface="Arial"/>
              <a:buChar char="•"/>
            </a:pPr>
            <a:r>
              <a:rPr lang="en-US" baseline="0" dirty="0" smtClean="0"/>
              <a:t>How do children conceptualize cancer and make sense of their illness experiences? </a:t>
            </a:r>
          </a:p>
          <a:p>
            <a:pPr marL="171450" indent="-171450">
              <a:buFont typeface="Arial"/>
              <a:buChar char="•"/>
            </a:pPr>
            <a:r>
              <a:rPr lang="en-US" baseline="0" dirty="0" smtClean="0"/>
              <a:t>How does cancer at a time of coming-of-age influence the development of an adolescent self? </a:t>
            </a:r>
          </a:p>
          <a:p>
            <a:pPr marL="171450" indent="-171450">
              <a:buFont typeface="Arial"/>
              <a:buChar char="•"/>
            </a:pPr>
            <a:endParaRPr lang="en-US" baseline="0" dirty="0" smtClean="0"/>
          </a:p>
          <a:p>
            <a:r>
              <a:rPr lang="en-US" baseline="0" dirty="0" smtClean="0"/>
              <a:t>In addition to exploring these questions, I wanted to witness this narrative creation to explore how the expressive process affected each child.</a:t>
            </a:r>
          </a:p>
        </p:txBody>
      </p:sp>
      <p:sp>
        <p:nvSpPr>
          <p:cNvPr id="4" name="Slide Number Placeholder 3"/>
          <p:cNvSpPr>
            <a:spLocks noGrp="1"/>
          </p:cNvSpPr>
          <p:nvPr>
            <p:ph type="sldNum" sz="quarter" idx="10"/>
          </p:nvPr>
        </p:nvSpPr>
        <p:spPr/>
        <p:txBody>
          <a:bodyPr/>
          <a:lstStyle/>
          <a:p>
            <a:fld id="{6B966EC2-3E92-5245-B195-530274522751}" type="slidenum">
              <a:rPr lang="en-US" smtClean="0"/>
              <a:t>6</a:t>
            </a:fld>
            <a:endParaRPr lang="en-US"/>
          </a:p>
        </p:txBody>
      </p:sp>
    </p:spTree>
    <p:extLst>
      <p:ext uri="{BB962C8B-B14F-4D97-AF65-F5344CB8AC3E}">
        <p14:creationId xmlns:p14="http://schemas.microsoft.com/office/powerpoint/2010/main" val="2298250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participants in</a:t>
            </a:r>
            <a:r>
              <a:rPr lang="en-US" baseline="0" dirty="0" smtClean="0"/>
              <a:t> this research project are Pediatric Oncology patients at Mott Children’s Hospital. These children include both inpatients staying at the hospital and outpatients stopping in for doctor’s appointments, blood tests, and drug infusions. We began with 10-17 year olds, focusing on the adolescent period, and we’ve just recently expanded the age range to 8-21 year olds to better capture the childhood and young adult cancer experience. Eligible participants are identified and suggested by members of the care team such as physicians, nurses, and child life specialists. Recruitment materials also allow patients and families to get directly involved if they are interested in participating. </a:t>
            </a:r>
          </a:p>
        </p:txBody>
      </p:sp>
      <p:sp>
        <p:nvSpPr>
          <p:cNvPr id="4" name="Slide Number Placeholder 3"/>
          <p:cNvSpPr>
            <a:spLocks noGrp="1"/>
          </p:cNvSpPr>
          <p:nvPr>
            <p:ph type="sldNum" sz="quarter" idx="10"/>
          </p:nvPr>
        </p:nvSpPr>
        <p:spPr/>
        <p:txBody>
          <a:bodyPr/>
          <a:lstStyle/>
          <a:p>
            <a:fld id="{6B966EC2-3E92-5245-B195-530274522751}" type="slidenum">
              <a:rPr lang="en-US" smtClean="0"/>
              <a:t>7</a:t>
            </a:fld>
            <a:endParaRPr lang="en-US"/>
          </a:p>
        </p:txBody>
      </p:sp>
    </p:spTree>
    <p:extLst>
      <p:ext uri="{BB962C8B-B14F-4D97-AF65-F5344CB8AC3E}">
        <p14:creationId xmlns:p14="http://schemas.microsoft.com/office/powerpoint/2010/main" val="673101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interactions that</a:t>
            </a:r>
            <a:r>
              <a:rPr lang="en-US" baseline="0" dirty="0" smtClean="0"/>
              <a:t> I have had with each child have been entirely different experiences. For most patients, I sit down with each child. We have a conversation about their lives and their personal experiences with cancer</a:t>
            </a:r>
            <a:r>
              <a:rPr lang="en-US" baseline="0" dirty="0" smtClean="0">
                <a:solidFill>
                  <a:schemeClr val="accent2">
                    <a:lumMod val="75000"/>
                  </a:schemeClr>
                </a:solidFill>
              </a:rPr>
              <a:t>, </a:t>
            </a:r>
            <a:r>
              <a:rPr lang="en-US" baseline="0" dirty="0" smtClean="0"/>
              <a:t>with the questions serving merely as a guide. Most children chose to talk about it first and to create the storybook afterwards, but some write and draw while speaking. Others preferred to work on the blank storybook independently rather than to speak about their experiences. I purposefully designed this research to be as flexible and accommodating to the desires of each child; this has proven to be crucial with the diverse comforts and interests of these children and with the unpredictability of out-patient appointment times and in-patient hospital stays.</a:t>
            </a:r>
            <a:r>
              <a:rPr lang="en-US" dirty="0" smtClean="0"/>
              <a:t> Following the activity, patients complete a short survey to reflect</a:t>
            </a:r>
            <a:r>
              <a:rPr lang="en-US" baseline="0" dirty="0" smtClean="0"/>
              <a:t> on how the activity made them feel and their personal preferences with different mediums. This was included to get a sense of which mediums children preferred and what it is about particular mediums that resonated with different children.</a:t>
            </a:r>
            <a:endParaRPr lang="en-US" dirty="0" smtClean="0"/>
          </a:p>
          <a:p>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8</a:t>
            </a:fld>
            <a:endParaRPr lang="en-US"/>
          </a:p>
        </p:txBody>
      </p:sp>
    </p:spTree>
    <p:extLst>
      <p:ext uri="{BB962C8B-B14F-4D97-AF65-F5344CB8AC3E}">
        <p14:creationId xmlns:p14="http://schemas.microsoft.com/office/powerpoint/2010/main" val="1557984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guiding questions were designed to address different components</a:t>
            </a:r>
            <a:r>
              <a:rPr lang="en-US" baseline="0" dirty="0" smtClean="0"/>
              <a:t> of the childhood cancer experience. These touched upon the milestone events such as feelings around the moment of diagnosis, definitions and understandings of cancer, time spent in the hospital, and side effects of treatment. These questions were phrased as openly as possible to give children the space for honesty, questions such as “What do you like and not like about being in the hospital?” Or “What is cancer?”</a:t>
            </a:r>
          </a:p>
          <a:p>
            <a:endParaRPr lang="en-US" baseline="0" dirty="0" smtClean="0"/>
          </a:p>
          <a:p>
            <a:r>
              <a:rPr lang="en-US" baseline="0" dirty="0" smtClean="0"/>
              <a:t>From the onset, one of the driving motivations for participating in this research is to help other kids with cancer. Children have a chance to reflect on their own experiences and to share  what they’d like other kids to know. One of the final questions that I lead up to is “Has cancer changed your life?” This question forces children to recognize their personal and intimate encounters with cancer.</a:t>
            </a:r>
          </a:p>
        </p:txBody>
      </p:sp>
      <p:sp>
        <p:nvSpPr>
          <p:cNvPr id="4" name="Slide Number Placeholder 3"/>
          <p:cNvSpPr>
            <a:spLocks noGrp="1"/>
          </p:cNvSpPr>
          <p:nvPr>
            <p:ph type="sldNum" sz="quarter" idx="10"/>
          </p:nvPr>
        </p:nvSpPr>
        <p:spPr/>
        <p:txBody>
          <a:bodyPr/>
          <a:lstStyle/>
          <a:p>
            <a:fld id="{6B966EC2-3E92-5245-B195-530274522751}" type="slidenum">
              <a:rPr lang="en-US" smtClean="0"/>
              <a:t>9</a:t>
            </a:fld>
            <a:endParaRPr lang="en-US"/>
          </a:p>
        </p:txBody>
      </p:sp>
    </p:spTree>
    <p:extLst>
      <p:ext uri="{BB962C8B-B14F-4D97-AF65-F5344CB8AC3E}">
        <p14:creationId xmlns:p14="http://schemas.microsoft.com/office/powerpoint/2010/main" val="625529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Perhaps what I</a:t>
            </a:r>
            <a:r>
              <a:rPr lang="en-US" baseline="0" dirty="0" smtClean="0"/>
              <a:t> am most excited </a:t>
            </a:r>
            <a:r>
              <a:rPr lang="en-US" dirty="0" smtClean="0"/>
              <a:t>about with this research project is</a:t>
            </a:r>
            <a:r>
              <a:rPr lang="en-US" baseline="0" dirty="0" smtClean="0"/>
              <a:t> that children who participate in the written and drawn component will have the opportunity to publish their story. We will be publishing a book of patient narratives; this will give children a chance to share their stories with health professionals, loved ones, and other children with cancer. This research project has always been about the children and for the children, and I am glad that they will have the chance to have their voices heard.</a:t>
            </a:r>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10</a:t>
            </a:fld>
            <a:endParaRPr lang="en-US"/>
          </a:p>
        </p:txBody>
      </p:sp>
    </p:spTree>
    <p:extLst>
      <p:ext uri="{BB962C8B-B14F-4D97-AF65-F5344CB8AC3E}">
        <p14:creationId xmlns:p14="http://schemas.microsoft.com/office/powerpoint/2010/main" val="2135739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From an anthropological perspective, I like</a:t>
            </a:r>
            <a:r>
              <a:rPr lang="en-US" baseline="0" dirty="0" smtClean="0"/>
              <a:t> to think about this as an example of participant observation research. On the 7</a:t>
            </a:r>
            <a:r>
              <a:rPr lang="en-US" baseline="30000" dirty="0" smtClean="0"/>
              <a:t>th</a:t>
            </a:r>
            <a:r>
              <a:rPr lang="en-US" baseline="0" dirty="0" smtClean="0"/>
              <a:t> floor of Mott, I have two roles. On Friday evenings, I am a volunteer in a blue uniform just as I have been for the past 5 years. I am someone who helps run the in-patient playroom and play with children at their bedside. But at other times, I am here as a researcher, as someone working with patients on a more professional level. I think my presence in different capacities has allowed me to gain the trust of health care professionals, patients, and families.</a:t>
            </a:r>
          </a:p>
          <a:p>
            <a:endParaRPr lang="en-US" baseline="0" dirty="0" smtClean="0"/>
          </a:p>
          <a:p>
            <a:r>
              <a:rPr lang="en-US" baseline="0" dirty="0" smtClean="0"/>
              <a:t>My role as a volunteer helps children to see me as an equal and bridges the age gap so that I can accompany children as they express their experiences rather than explore these as an outsider. From the language of childhood cancer to the f</a:t>
            </a:r>
            <a:r>
              <a:rPr lang="en-US" dirty="0" smtClean="0"/>
              <a:t>ear of pokes, anxiety</a:t>
            </a:r>
            <a:r>
              <a:rPr lang="en-US" baseline="0" dirty="0" smtClean="0"/>
              <a:t> about blood counts, the inconsistencies of appointment times, and the inpatient and outpatient lifestyles, there are many aspects that I have better understood through these dual roles. These have helped me to conduct my narrative research more effectively within this delicate setting. </a:t>
            </a:r>
          </a:p>
        </p:txBody>
      </p:sp>
      <p:sp>
        <p:nvSpPr>
          <p:cNvPr id="4" name="Slide Number Placeholder 3"/>
          <p:cNvSpPr>
            <a:spLocks noGrp="1"/>
          </p:cNvSpPr>
          <p:nvPr>
            <p:ph type="sldNum" sz="quarter" idx="10"/>
          </p:nvPr>
        </p:nvSpPr>
        <p:spPr/>
        <p:txBody>
          <a:bodyPr/>
          <a:lstStyle/>
          <a:p>
            <a:fld id="{6B966EC2-3E92-5245-B195-530274522751}" type="slidenum">
              <a:rPr lang="en-US" smtClean="0"/>
              <a:t>11</a:t>
            </a:fld>
            <a:endParaRPr lang="en-US"/>
          </a:p>
        </p:txBody>
      </p:sp>
    </p:spTree>
    <p:extLst>
      <p:ext uri="{BB962C8B-B14F-4D97-AF65-F5344CB8AC3E}">
        <p14:creationId xmlns:p14="http://schemas.microsoft.com/office/powerpoint/2010/main" val="1183099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At the same time, I think that it is important to recognize how I have shaped these narratives through my guiding questions and my presence. </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What’s interesting about working with pediatric oncology patients is that they can be understood to be what G. Thomas </a:t>
            </a:r>
            <a:r>
              <a:rPr lang="en-US" baseline="0" dirty="0" err="1" smtClean="0"/>
              <a:t>Couser</a:t>
            </a:r>
            <a:r>
              <a:rPr lang="en-US" baseline="0" dirty="0" smtClean="0"/>
              <a:t> would call “doubly vulnerable.” Adolescents with cancer are “vulnerable in two dimensions” due to their youth and their illness. With the dual vulnerability of these patients, narrative methodology such as the questions that I ask and how they are phrased is particularly influential on what emerges in these narratives. My physical presence can also influence creation of these texts and the narrative product. </a:t>
            </a:r>
            <a:endParaRPr lang="en-US" baseline="0" dirty="0" smtClean="0"/>
          </a:p>
          <a:p>
            <a:endParaRPr lang="en-US" baseline="0" dirty="0" smtClean="0"/>
          </a:p>
          <a:p>
            <a:r>
              <a:rPr lang="en-US" baseline="0" dirty="0" smtClean="0"/>
              <a:t>--</a:t>
            </a:r>
          </a:p>
          <a:p>
            <a:r>
              <a:rPr lang="en-US" sz="1200" kern="1200" dirty="0" err="1" smtClean="0">
                <a:solidFill>
                  <a:schemeClr val="tx1"/>
                </a:solidFill>
                <a:effectLst/>
                <a:latin typeface="+mn-lt"/>
                <a:ea typeface="+mn-ea"/>
                <a:cs typeface="+mn-cs"/>
              </a:rPr>
              <a:t>Couser</a:t>
            </a:r>
            <a:r>
              <a:rPr lang="en-US" sz="1200" kern="1200" dirty="0" smtClean="0">
                <a:solidFill>
                  <a:schemeClr val="tx1"/>
                </a:solidFill>
                <a:effectLst/>
                <a:latin typeface="+mn-lt"/>
                <a:ea typeface="+mn-ea"/>
                <a:cs typeface="+mn-cs"/>
              </a:rPr>
              <a:t>, G. Thomas. </a:t>
            </a:r>
            <a:r>
              <a:rPr lang="en-US" sz="1200" i="1" kern="1200" dirty="0" smtClean="0">
                <a:solidFill>
                  <a:schemeClr val="tx1"/>
                </a:solidFill>
                <a:effectLst/>
                <a:latin typeface="+mn-lt"/>
                <a:ea typeface="+mn-ea"/>
                <a:cs typeface="+mn-cs"/>
              </a:rPr>
              <a:t>Vulnerable Subjects: Ethics and Life Writing</a:t>
            </a:r>
            <a:r>
              <a:rPr lang="en-US" sz="1200" kern="1200" dirty="0" smtClean="0">
                <a:solidFill>
                  <a:schemeClr val="tx1"/>
                </a:solidFill>
                <a:effectLst/>
                <a:latin typeface="+mn-lt"/>
                <a:ea typeface="+mn-ea"/>
                <a:cs typeface="+mn-cs"/>
              </a:rPr>
              <a:t>. Ithaca: Cornell UP, 2004. Print.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B966EC2-3E92-5245-B195-530274522751}" type="slidenum">
              <a:rPr lang="en-US" smtClean="0"/>
              <a:t>12</a:t>
            </a:fld>
            <a:endParaRPr lang="en-US"/>
          </a:p>
        </p:txBody>
      </p:sp>
    </p:spTree>
    <p:extLst>
      <p:ext uri="{BB962C8B-B14F-4D97-AF65-F5344CB8AC3E}">
        <p14:creationId xmlns:p14="http://schemas.microsoft.com/office/powerpoint/2010/main" val="1183099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buFontTx/>
              <a:buNone/>
            </a:pPr>
            <a:r>
              <a:rPr lang="en-US" dirty="0" smtClean="0">
                <a:solidFill>
                  <a:srgbClr val="12195A"/>
                </a:solidFill>
                <a:latin typeface="Times New Roman"/>
                <a:cs typeface="Times New Roman"/>
              </a:rPr>
              <a:t>There are three particularly</a:t>
            </a:r>
            <a:r>
              <a:rPr lang="en-US" baseline="0" dirty="0" smtClean="0">
                <a:solidFill>
                  <a:srgbClr val="12195A"/>
                </a:solidFill>
                <a:latin typeface="Times New Roman"/>
                <a:cs typeface="Times New Roman"/>
              </a:rPr>
              <a:t> </a:t>
            </a:r>
            <a:r>
              <a:rPr lang="en-US" dirty="0" smtClean="0">
                <a:solidFill>
                  <a:srgbClr val="12195A"/>
                </a:solidFill>
                <a:latin typeface="Times New Roman"/>
                <a:cs typeface="Times New Roman"/>
              </a:rPr>
              <a:t>unique qualities to childhood cancer that </a:t>
            </a:r>
            <a:r>
              <a:rPr lang="en-US" baseline="0" dirty="0" smtClean="0">
                <a:solidFill>
                  <a:srgbClr val="12195A"/>
                </a:solidFill>
                <a:latin typeface="Times New Roman"/>
                <a:cs typeface="Times New Roman"/>
              </a:rPr>
              <a:t>contextualize and clarify these narratives.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solidFill>
                  <a:srgbClr val="12195A"/>
                </a:solidFill>
                <a:latin typeface="Times New Roman"/>
                <a:cs typeface="Times New Roman"/>
              </a:rPr>
              <a:t>First and foremost is the familiarity with cancer as a deadly disease. A number of children responded to their initial diagnoses with fears, one even defining cancer as “something you can die from.” Childhood cancer is in fact the number one cause of death for children, second only to accidents, but survival rates over the years have grown tremendously; it is no longer the death sentence that it once was. The omnipresent and somber nature of adult cancer also tends to overshadow the real possibility for hope and survival in childhood cancer.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solidFill>
                <a:srgbClr val="12195A"/>
              </a:solidFill>
              <a:latin typeface="Times New Roman"/>
              <a:cs typeface="Times New Roman"/>
            </a:endParaRPr>
          </a:p>
          <a:p>
            <a:pPr>
              <a:buFontTx/>
              <a:buNone/>
            </a:pPr>
            <a:r>
              <a:rPr lang="en-US" baseline="0" dirty="0" smtClean="0">
                <a:solidFill>
                  <a:srgbClr val="12195A"/>
                </a:solidFill>
                <a:latin typeface="Times New Roman"/>
                <a:cs typeface="Times New Roman"/>
              </a:rPr>
              <a:t>Just as with adult cancer, childhood cancer also evokes similar metaphors of battle and violence. As explored by </a:t>
            </a:r>
            <a:r>
              <a:rPr lang="en-US" baseline="0" dirty="0" smtClean="0">
                <a:solidFill>
                  <a:srgbClr val="FF0000"/>
                </a:solidFill>
                <a:latin typeface="Times New Roman"/>
                <a:cs typeface="Times New Roman"/>
              </a:rPr>
              <a:t>Susan</a:t>
            </a:r>
            <a:r>
              <a:rPr lang="en-US" baseline="0" dirty="0" smtClean="0">
                <a:solidFill>
                  <a:srgbClr val="12195A"/>
                </a:solidFill>
                <a:latin typeface="Times New Roman"/>
                <a:cs typeface="Times New Roman"/>
              </a:rPr>
              <a:t> Sontag in Illness as Metaphor, c</a:t>
            </a:r>
            <a:r>
              <a:rPr lang="en-US" dirty="0" smtClean="0">
                <a:solidFill>
                  <a:srgbClr val="12195A"/>
                </a:solidFill>
                <a:latin typeface="Times New Roman"/>
                <a:cs typeface="Times New Roman"/>
              </a:rPr>
              <a:t>ancer becomes a fight, an enemy, an evil. This perception permeates these narratives</a:t>
            </a:r>
            <a:r>
              <a:rPr lang="en-US" baseline="0" dirty="0" smtClean="0">
                <a:solidFill>
                  <a:srgbClr val="12195A"/>
                </a:solidFill>
                <a:latin typeface="Times New Roman"/>
                <a:cs typeface="Times New Roman"/>
              </a:rPr>
              <a:t> as children are determined to demonstrate their strength by emerging from cancer as a victorious survivor. As seen here, there is a desire to “take out cancer.”</a:t>
            </a:r>
          </a:p>
          <a:p>
            <a:pPr>
              <a:buFontTx/>
              <a:buNone/>
            </a:pPr>
            <a:endParaRPr lang="en-US" baseline="0" dirty="0" smtClean="0">
              <a:solidFill>
                <a:srgbClr val="12195A"/>
              </a:solidFill>
              <a:latin typeface="Times New Roman"/>
              <a:cs typeface="Times New Roman"/>
            </a:endParaRPr>
          </a:p>
          <a:p>
            <a:pPr>
              <a:buFontTx/>
              <a:buNone/>
            </a:pPr>
            <a:r>
              <a:rPr lang="en-US" baseline="0" dirty="0" smtClean="0">
                <a:solidFill>
                  <a:srgbClr val="12195A"/>
                </a:solidFill>
                <a:latin typeface="Times New Roman"/>
                <a:cs typeface="Times New Roman"/>
              </a:rPr>
              <a:t>Thirdly, cancer treatment itself is complex because of its dangerous side effects. Chemotherapy is a drug, a poison, and radiation is a penetrative, intense attack on cells. These visible side effects such as hair loss or vomiting made it hard for some children to find the good in treatment. It’s challenging for children to realize the </a:t>
            </a:r>
            <a:r>
              <a:rPr lang="en-US" baseline="0" dirty="0" err="1" smtClean="0">
                <a:solidFill>
                  <a:srgbClr val="12195A"/>
                </a:solidFill>
                <a:latin typeface="Times New Roman"/>
                <a:cs typeface="Times New Roman"/>
              </a:rPr>
              <a:t>longterm</a:t>
            </a:r>
            <a:r>
              <a:rPr lang="en-US" baseline="0" dirty="0" smtClean="0">
                <a:solidFill>
                  <a:srgbClr val="12195A"/>
                </a:solidFill>
                <a:latin typeface="Times New Roman"/>
                <a:cs typeface="Times New Roman"/>
              </a:rPr>
              <a:t> benefits and ultimate purpose behind treatment, but perhaps that is something that we can further emphasize to improve the childhood cancer experience.  </a:t>
            </a:r>
          </a:p>
        </p:txBody>
      </p:sp>
      <p:sp>
        <p:nvSpPr>
          <p:cNvPr id="4" name="Slide Number Placeholder 3"/>
          <p:cNvSpPr>
            <a:spLocks noGrp="1"/>
          </p:cNvSpPr>
          <p:nvPr>
            <p:ph type="sldNum" sz="quarter" idx="10"/>
          </p:nvPr>
        </p:nvSpPr>
        <p:spPr/>
        <p:txBody>
          <a:bodyPr/>
          <a:lstStyle/>
          <a:p>
            <a:fld id="{6B966EC2-3E92-5245-B195-530274522751}" type="slidenum">
              <a:rPr lang="en-US" smtClean="0"/>
              <a:t>13</a:t>
            </a:fld>
            <a:endParaRPr lang="en-US"/>
          </a:p>
        </p:txBody>
      </p:sp>
    </p:spTree>
    <p:extLst>
      <p:ext uri="{BB962C8B-B14F-4D97-AF65-F5344CB8AC3E}">
        <p14:creationId xmlns:p14="http://schemas.microsoft.com/office/powerpoint/2010/main" val="1997321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I’d now like to consider some of the particularly</a:t>
            </a:r>
            <a:r>
              <a:rPr lang="en-US" baseline="0" dirty="0" smtClean="0"/>
              <a:t> compelling findings </a:t>
            </a:r>
            <a:r>
              <a:rPr lang="en-US" dirty="0" smtClean="0"/>
              <a:t>of each medium,</a:t>
            </a:r>
            <a:r>
              <a:rPr lang="en-US" baseline="0" dirty="0" smtClean="0"/>
              <a:t> beginning with the spoken word. Please take a moment to read this slide.</a:t>
            </a:r>
          </a:p>
          <a:p>
            <a:endParaRPr lang="en-US" dirty="0" smtClean="0"/>
          </a:p>
          <a:p>
            <a:r>
              <a:rPr lang="en-US" dirty="0" smtClean="0"/>
              <a:t>In a dimly lit inpatient room, a 17 year old teenager</a:t>
            </a:r>
            <a:r>
              <a:rPr lang="en-US" baseline="0" dirty="0" smtClean="0"/>
              <a:t> chose to talk with me about his experiences. With his eyes closed, he spoke as if he were no longer in the present but rather reliving each memory that he recounted. My presence was invisible and </a:t>
            </a:r>
            <a:r>
              <a:rPr lang="en-US" baseline="0" dirty="0" err="1" smtClean="0"/>
              <a:t>unintrusive</a:t>
            </a:r>
            <a:r>
              <a:rPr lang="en-US" baseline="0" dirty="0" smtClean="0"/>
              <a:t>, passive rather than active. But after an hour went by and our conversation drew to a close, he told me candidly that he didn’t think he had ever really spoken about his cancer that much.</a:t>
            </a:r>
          </a:p>
          <a:p>
            <a:endParaRPr lang="en-US" baseline="0" dirty="0" smtClean="0"/>
          </a:p>
          <a:p>
            <a:r>
              <a:rPr lang="en-US" dirty="0" smtClean="0"/>
              <a:t>I was taken aback</a:t>
            </a:r>
            <a:r>
              <a:rPr lang="en-US" baseline="0" dirty="0" smtClean="0"/>
              <a:t> to realize the incredible power of presence, to realize that the stories of these children are rarely given the space to emerge. Patient encounters can be driven by constricting questions, but this activity allowed the teenager to steer the conversation wherever he wanted to go. While that can be empowering, it can also be an emotional experience. For some kids, the liberating control of confronting cancer with words forced them to recognize the reality of their situations and diminished their </a:t>
            </a:r>
            <a:r>
              <a:rPr lang="en-US" baseline="0" dirty="0" err="1" smtClean="0"/>
              <a:t>fascades</a:t>
            </a:r>
            <a:r>
              <a:rPr lang="en-US" baseline="0" dirty="0" smtClean="0"/>
              <a:t> of strength. </a:t>
            </a:r>
          </a:p>
        </p:txBody>
      </p:sp>
      <p:sp>
        <p:nvSpPr>
          <p:cNvPr id="4" name="Slide Number Placeholder 3"/>
          <p:cNvSpPr>
            <a:spLocks noGrp="1"/>
          </p:cNvSpPr>
          <p:nvPr>
            <p:ph type="sldNum" sz="quarter" idx="10"/>
          </p:nvPr>
        </p:nvSpPr>
        <p:spPr/>
        <p:txBody>
          <a:bodyPr/>
          <a:lstStyle/>
          <a:p>
            <a:fld id="{6B966EC2-3E92-5245-B195-530274522751}" type="slidenum">
              <a:rPr lang="en-US" smtClean="0"/>
              <a:t>14</a:t>
            </a:fld>
            <a:endParaRPr lang="en-US"/>
          </a:p>
        </p:txBody>
      </p:sp>
    </p:spTree>
    <p:extLst>
      <p:ext uri="{BB962C8B-B14F-4D97-AF65-F5344CB8AC3E}">
        <p14:creationId xmlns:p14="http://schemas.microsoft.com/office/powerpoint/2010/main" val="800542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Please take a moment to read this sentence. (PAUSE)</a:t>
            </a:r>
            <a:endParaRPr lang="en-US" baseline="0" dirty="0" smtClean="0"/>
          </a:p>
          <a:p>
            <a:endParaRPr lang="en-US" baseline="0" dirty="0" smtClean="0"/>
          </a:p>
          <a:p>
            <a:r>
              <a:rPr lang="en-US" baseline="0" dirty="0" smtClean="0"/>
              <a:t>This 16 year old girl introduced herself to me as someone who was shy. We were in the infusion clinic with her beeping IV machine audibly inserting itself into our dialogue. She seemed a bit reserved during our verbal conversation, but it was her writing that revealed to me how much had been left unspoken. </a:t>
            </a:r>
            <a:r>
              <a:rPr lang="en-US" dirty="0" smtClean="0"/>
              <a:t>What emerges through</a:t>
            </a:r>
            <a:r>
              <a:rPr lang="en-US" baseline="0" dirty="0" smtClean="0"/>
              <a:t> other narrative mediums that may otherwise not be visible? She wrote this quote afterwards, admitting to her unexpressed and perhaps unknown tendencies. While this emotional disillusion remained hidden in our verbal conversation, the act of writing allowed her thoughts to surface. </a:t>
            </a:r>
          </a:p>
          <a:p>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15</a:t>
            </a:fld>
            <a:endParaRPr lang="en-US"/>
          </a:p>
        </p:txBody>
      </p:sp>
    </p:spTree>
    <p:extLst>
      <p:ext uri="{BB962C8B-B14F-4D97-AF65-F5344CB8AC3E}">
        <p14:creationId xmlns:p14="http://schemas.microsoft.com/office/powerpoint/2010/main" val="800542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Please take</a:t>
            </a:r>
            <a:r>
              <a:rPr lang="en-US" baseline="0" dirty="0" smtClean="0"/>
              <a:t> a moment to read this slide.</a:t>
            </a:r>
          </a:p>
          <a:p>
            <a:endParaRPr lang="en-US" dirty="0" smtClean="0"/>
          </a:p>
          <a:p>
            <a:r>
              <a:rPr lang="en-US" dirty="0" smtClean="0"/>
              <a:t>This 16 year</a:t>
            </a:r>
            <a:r>
              <a:rPr lang="en-US" baseline="0" dirty="0" smtClean="0"/>
              <a:t> old boy was initially hesitant to participate, but he decided that it would be worth it if he could help other kids with cancer. He was in remission and had just come in for a doctor’s visit. As he began to answer my questions, he also began to draw the outline of a figure he would later call “cancer.”</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12195A"/>
                </a:solidFill>
                <a:latin typeface="Cambria"/>
                <a:cs typeface="Cambria"/>
              </a:rPr>
              <a:t>How do children conceptualize cancer? </a:t>
            </a:r>
            <a:r>
              <a:rPr lang="en-US" sz="1200" dirty="0" smtClean="0">
                <a:solidFill>
                  <a:schemeClr val="tx1"/>
                </a:solidFill>
                <a:latin typeface="+mn-lt"/>
                <a:cs typeface="+mn-cs"/>
              </a:rPr>
              <a:t>T</a:t>
            </a:r>
            <a:r>
              <a:rPr lang="en-US" dirty="0" smtClean="0"/>
              <a:t>his teenager</a:t>
            </a:r>
            <a:r>
              <a:rPr lang="en-US" baseline="0" dirty="0" smtClean="0"/>
              <a:t> draws cancer as part evil and part good. He personifies cancer to the extremes of good and bad, empowering the disease as a being. But to him, c</a:t>
            </a:r>
            <a:r>
              <a:rPr lang="en-US" dirty="0" smtClean="0"/>
              <a:t>ancer’s identity is fluid</a:t>
            </a:r>
            <a:r>
              <a:rPr lang="en-US" baseline="0" dirty="0" smtClean="0"/>
              <a:t> and instead dependent on a child’s own view. This is both a demanding and liberating charge: on one hand, it empowers the child to take control over their illness. But at the same time, it burdens the child with responsibility over their cancer. While he hated the treatments, he recognized the once-in-a-lifetime opportunities that came out of his cancer such as meeting star athletes at Michigan. He illuminates</a:t>
            </a:r>
            <a:r>
              <a:rPr lang="en-US" dirty="0" smtClean="0"/>
              <a:t> a duality within the cancer experience, a combination of the good and bad.</a:t>
            </a:r>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16</a:t>
            </a:fld>
            <a:endParaRPr lang="en-US"/>
          </a:p>
        </p:txBody>
      </p:sp>
    </p:spTree>
    <p:extLst>
      <p:ext uri="{BB962C8B-B14F-4D97-AF65-F5344CB8AC3E}">
        <p14:creationId xmlns:p14="http://schemas.microsoft.com/office/powerpoint/2010/main" val="800542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buFontTx/>
              <a:buNone/>
            </a:pPr>
            <a:r>
              <a:rPr lang="en-US" dirty="0" smtClean="0">
                <a:solidFill>
                  <a:srgbClr val="12195A"/>
                </a:solidFill>
                <a:latin typeface="Times"/>
                <a:cs typeface="Times"/>
              </a:rPr>
              <a:t>Please take</a:t>
            </a:r>
            <a:r>
              <a:rPr lang="en-US" baseline="0" dirty="0" smtClean="0">
                <a:solidFill>
                  <a:srgbClr val="12195A"/>
                </a:solidFill>
                <a:latin typeface="Times"/>
                <a:cs typeface="Times"/>
              </a:rPr>
              <a:t> a moment to read this written quote.</a:t>
            </a:r>
            <a:endParaRPr lang="en-US" dirty="0" smtClean="0">
              <a:solidFill>
                <a:srgbClr val="12195A"/>
              </a:solidFill>
              <a:latin typeface="Times"/>
              <a:cs typeface="Times"/>
            </a:endParaRPr>
          </a:p>
          <a:p>
            <a:pPr>
              <a:buFontTx/>
              <a:buNone/>
            </a:pPr>
            <a:endParaRPr lang="en-US" dirty="0" smtClean="0">
              <a:solidFill>
                <a:srgbClr val="12195A"/>
              </a:solidFill>
              <a:latin typeface="Times"/>
              <a:cs typeface="Times"/>
            </a:endParaRPr>
          </a:p>
          <a:p>
            <a:pPr>
              <a:buFontTx/>
              <a:buNone/>
            </a:pPr>
            <a:r>
              <a:rPr lang="en-US" dirty="0" smtClean="0">
                <a:solidFill>
                  <a:srgbClr val="12195A"/>
                </a:solidFill>
                <a:latin typeface="Times"/>
                <a:cs typeface="Times"/>
              </a:rPr>
              <a:t>This teenager is actually</a:t>
            </a:r>
            <a:r>
              <a:rPr lang="en-US" baseline="0" dirty="0" smtClean="0">
                <a:solidFill>
                  <a:srgbClr val="12195A"/>
                </a:solidFill>
                <a:latin typeface="Times"/>
                <a:cs typeface="Times"/>
              </a:rPr>
              <a:t> someone that I spent time with as a volunteer years before working with her as a researcher. She was diagnosed at the age of 2 and is now on her 5</a:t>
            </a:r>
            <a:r>
              <a:rPr lang="en-US" baseline="30000" dirty="0" smtClean="0">
                <a:solidFill>
                  <a:srgbClr val="12195A"/>
                </a:solidFill>
                <a:latin typeface="Times"/>
                <a:cs typeface="Times"/>
              </a:rPr>
              <a:t>th</a:t>
            </a:r>
            <a:r>
              <a:rPr lang="en-US" baseline="0" dirty="0" smtClean="0">
                <a:solidFill>
                  <a:srgbClr val="12195A"/>
                </a:solidFill>
                <a:latin typeface="Times"/>
                <a:cs typeface="Times"/>
              </a:rPr>
              <a:t> relapse of cancer. Her written advice illuminates a number of tensions that are entangled with this experience. While she advocates for patients to take charge of their diseases and “speak up,” she also recognizes the limitations to patient power by remembering that doctors and nurses are the ones who can fix things. This demonstrates the tension of being an adolescent with cancer: a struggle to be a passive, obedient, good patient while growing up and becoming an independent individual with agency. Cancer complicates the coming-of-age process and shapes the adolescent self in subtle ways that reveal themselves through narrative.</a:t>
            </a:r>
          </a:p>
        </p:txBody>
      </p:sp>
      <p:sp>
        <p:nvSpPr>
          <p:cNvPr id="4" name="Slide Number Placeholder 3"/>
          <p:cNvSpPr>
            <a:spLocks noGrp="1"/>
          </p:cNvSpPr>
          <p:nvPr>
            <p:ph type="sldNum" sz="quarter" idx="10"/>
          </p:nvPr>
        </p:nvSpPr>
        <p:spPr/>
        <p:txBody>
          <a:bodyPr/>
          <a:lstStyle/>
          <a:p>
            <a:fld id="{6B966EC2-3E92-5245-B195-530274522751}" type="slidenum">
              <a:rPr lang="en-US" smtClean="0"/>
              <a:t>17</a:t>
            </a:fld>
            <a:endParaRPr lang="en-US"/>
          </a:p>
        </p:txBody>
      </p:sp>
    </p:spTree>
    <p:extLst>
      <p:ext uri="{BB962C8B-B14F-4D97-AF65-F5344CB8AC3E}">
        <p14:creationId xmlns:p14="http://schemas.microsoft.com/office/powerpoint/2010/main" val="1431017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research has encouraged me to think further about</a:t>
            </a:r>
            <a:r>
              <a:rPr lang="en-US" baseline="0" dirty="0" smtClean="0"/>
              <a:t> how to capture the living childhood cancer experience. There is potential to incorporate other mediums such as video,</a:t>
            </a:r>
            <a:r>
              <a:rPr lang="en-US" dirty="0" smtClean="0"/>
              <a:t> </a:t>
            </a:r>
            <a:r>
              <a:rPr lang="en-US" baseline="0" dirty="0" smtClean="0"/>
              <a:t>photography, or social media so that children can further personalize their expressions based on the mediums that they are most comfortable with. Recognizing the comfort zones of adolescent expression and adapting this research project accordingly could be very effective.</a:t>
            </a:r>
          </a:p>
          <a:p>
            <a:endParaRPr lang="en-US" baseline="0" dirty="0" smtClean="0"/>
          </a:p>
          <a:p>
            <a:r>
              <a:rPr lang="en-US" baseline="0" dirty="0" smtClean="0"/>
              <a:t>After creating the book publication of these works, I hope to adapt this to a technological format. Creating an e-book will open up multimedia opportunities to incorporate voice and video. This will be a more accessible and interactive format for pediatric oncology patients.</a:t>
            </a:r>
          </a:p>
        </p:txBody>
      </p:sp>
      <p:sp>
        <p:nvSpPr>
          <p:cNvPr id="4" name="Slide Number Placeholder 3"/>
          <p:cNvSpPr>
            <a:spLocks noGrp="1"/>
          </p:cNvSpPr>
          <p:nvPr>
            <p:ph type="sldNum" sz="quarter" idx="10"/>
          </p:nvPr>
        </p:nvSpPr>
        <p:spPr/>
        <p:txBody>
          <a:bodyPr/>
          <a:lstStyle/>
          <a:p>
            <a:fld id="{6B966EC2-3E92-5245-B195-530274522751}" type="slidenum">
              <a:rPr lang="en-US" smtClean="0"/>
              <a:t>18</a:t>
            </a:fld>
            <a:endParaRPr lang="en-US"/>
          </a:p>
        </p:txBody>
      </p:sp>
    </p:spTree>
    <p:extLst>
      <p:ext uri="{BB962C8B-B14F-4D97-AF65-F5344CB8AC3E}">
        <p14:creationId xmlns:p14="http://schemas.microsoft.com/office/powerpoint/2010/main" val="2977894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 believe that this research project can help us to better understand each child with cancer individually. Narrative can help to reveal the unique characteristics of each child ‘s experience with cancer, and by recognizing these personal qualities, we can act accordingly. One child felt that cancer hasn’t changed his life because he can still do everything that he could before. In recognizing this, maybe we can prioritize his abilities when considering treatment options. Narrative reveals ways that we can enhance the childhood cancer experience, and it is then our responsibility to incorporate these findings in our own practice.</a:t>
            </a:r>
            <a:endParaRPr lang="en-US"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19</a:t>
            </a:fld>
            <a:endParaRPr lang="en-US"/>
          </a:p>
        </p:txBody>
      </p:sp>
    </p:spTree>
    <p:extLst>
      <p:ext uri="{BB962C8B-B14F-4D97-AF65-F5344CB8AC3E}">
        <p14:creationId xmlns:p14="http://schemas.microsoft.com/office/powerpoint/2010/main" val="3474383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 working with a doubly marginalized population,</a:t>
            </a:r>
            <a:r>
              <a:rPr lang="en-US" baseline="0" dirty="0" smtClean="0"/>
              <a:t> t</a:t>
            </a:r>
            <a:r>
              <a:rPr lang="en-US" dirty="0" smtClean="0"/>
              <a:t>he</a:t>
            </a:r>
            <a:r>
              <a:rPr lang="en-US" baseline="0" dirty="0" smtClean="0"/>
              <a:t> living narratives of pediatric oncology patients have demonstrated how much we can learn about childhood cancer through child narratives. Narrative not only exposes how children understand and cope with their illness, but it also reveals how cancer has affected their own becoming. We must recognize these invisible symptoms of cancer so that we can address them. </a:t>
            </a:r>
            <a:r>
              <a:rPr lang="en-US" sz="1200" dirty="0" smtClean="0">
                <a:solidFill>
                  <a:srgbClr val="12195A"/>
                </a:solidFill>
                <a:latin typeface="Cambria"/>
                <a:cs typeface="Cambria"/>
              </a:rPr>
              <a:t>Only in appreciating these unique experiences, I believe, can we work together to understand treat the many facets of cancer.</a:t>
            </a:r>
          </a:p>
          <a:p>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20</a:t>
            </a:fld>
            <a:endParaRPr lang="en-US"/>
          </a:p>
        </p:txBody>
      </p:sp>
    </p:spTree>
    <p:extLst>
      <p:ext uri="{BB962C8B-B14F-4D97-AF65-F5344CB8AC3E}">
        <p14:creationId xmlns:p14="http://schemas.microsoft.com/office/powerpoint/2010/main" val="1324732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I’d like to specially thank my</a:t>
            </a:r>
            <a:r>
              <a:rPr lang="en-US" baseline="0" dirty="0" smtClean="0"/>
              <a:t> sponsors at the University of Michigan: The Department of Pediatrics, Division of Pediatric Hematology/Oncology, the Department of English, and the Honors Program. Their support has enabled me to Initiate this original, interdisciplinary research and continue to develop it.</a:t>
            </a:r>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21</a:t>
            </a:fld>
            <a:endParaRPr lang="en-US"/>
          </a:p>
        </p:txBody>
      </p:sp>
    </p:spTree>
    <p:extLst>
      <p:ext uri="{BB962C8B-B14F-4D97-AF65-F5344CB8AC3E}">
        <p14:creationId xmlns:p14="http://schemas.microsoft.com/office/powerpoint/2010/main" val="1324732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 would </a:t>
            </a:r>
            <a:r>
              <a:rPr lang="en-US" baseline="0" dirty="0" smtClean="0"/>
              <a:t>like to thank Dr. </a:t>
            </a:r>
            <a:r>
              <a:rPr lang="en-US" baseline="0" dirty="0" err="1" smtClean="0"/>
              <a:t>Rajen</a:t>
            </a:r>
            <a:r>
              <a:rPr lang="en-US" baseline="0" dirty="0" smtClean="0"/>
              <a:t> </a:t>
            </a:r>
            <a:r>
              <a:rPr lang="en-US" baseline="0" dirty="0" err="1" smtClean="0"/>
              <a:t>Mody</a:t>
            </a:r>
            <a:r>
              <a:rPr lang="en-US" baseline="0" dirty="0" smtClean="0"/>
              <a:t>, a pediatric oncologist and the PI for this research project who has encouraged me to grow this project more than I could ever have imagined. My advisor in the English Department, Professor Melanie </a:t>
            </a:r>
            <a:r>
              <a:rPr lang="en-US" baseline="0" dirty="0" err="1" smtClean="0"/>
              <a:t>Yergeau</a:t>
            </a:r>
            <a:r>
              <a:rPr lang="en-US" baseline="0" dirty="0" smtClean="0"/>
              <a:t>, has listened patiently to my ideas since the early inception of this</a:t>
            </a:r>
            <a:r>
              <a:rPr lang="en-US" dirty="0"/>
              <a:t> </a:t>
            </a:r>
            <a:r>
              <a:rPr lang="en-US" dirty="0" smtClean="0"/>
              <a:t>research.</a:t>
            </a:r>
            <a:endParaRPr lang="en-US" dirty="0"/>
          </a:p>
          <a:p>
            <a:endParaRPr lang="en-US" baseline="0" dirty="0" smtClean="0"/>
          </a:p>
          <a:p>
            <a:r>
              <a:rPr lang="en-US" baseline="0" dirty="0" smtClean="0"/>
              <a:t>I would also like to express my gratitude to </a:t>
            </a:r>
            <a:r>
              <a:rPr lang="en-US" dirty="0"/>
              <a:t>the Pediatric Hematology/Oncology staff </a:t>
            </a:r>
            <a:r>
              <a:rPr lang="en-US" dirty="0" smtClean="0"/>
              <a:t> at C.S</a:t>
            </a:r>
            <a:r>
              <a:rPr lang="en-US" baseline="0" dirty="0" smtClean="0"/>
              <a:t>. Mott Children’s Hospital - this project would never have been the same without the people at this hospital. </a:t>
            </a:r>
            <a:r>
              <a:rPr lang="en-US" dirty="0"/>
              <a:t>M</a:t>
            </a:r>
            <a:r>
              <a:rPr lang="en-US" baseline="0" dirty="0" smtClean="0"/>
              <a:t>ost importantly, I am grateful to the patients and families at Mott who have supported and engaged in my research project. It is inspirational to see these children selflessly want to help others with cancer. I value the relationships that I have built with these patients and families, and it has been an honor to work with these people.</a:t>
            </a:r>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22</a:t>
            </a:fld>
            <a:endParaRPr lang="en-US"/>
          </a:p>
        </p:txBody>
      </p:sp>
    </p:spTree>
    <p:extLst>
      <p:ext uri="{BB962C8B-B14F-4D97-AF65-F5344CB8AC3E}">
        <p14:creationId xmlns:p14="http://schemas.microsoft.com/office/powerpoint/2010/main" val="13247326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project is certainly a work-in-progress,</a:t>
            </a:r>
            <a:r>
              <a:rPr lang="en-US" baseline="0" dirty="0" smtClean="0"/>
              <a:t> and there is much left to explore about the childhood cancer experience. But </a:t>
            </a:r>
            <a:r>
              <a:rPr lang="en-US" dirty="0" smtClean="0"/>
              <a:t>I’m excited by </a:t>
            </a:r>
            <a:r>
              <a:rPr lang="en-US" baseline="0" dirty="0" smtClean="0"/>
              <a:t>how far it has come, and I look forward to watching it grow in the future. Thank you.</a:t>
            </a:r>
          </a:p>
          <a:p>
            <a:r>
              <a:rPr lang="en-US" baseline="0" dirty="0" smtClean="0"/>
              <a:t>----- Meeting Notes (9/26/13 23:22) -----</a:t>
            </a:r>
          </a:p>
          <a:p>
            <a:r>
              <a:rPr lang="en-US" baseline="0" dirty="0" smtClean="0"/>
              <a:t>the fault in our stars-</a:t>
            </a:r>
          </a:p>
          <a:p>
            <a:r>
              <a:rPr lang="en-US" baseline="0" dirty="0" smtClean="0"/>
              <a:t>audience</a:t>
            </a:r>
          </a:p>
          <a:p>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23</a:t>
            </a:fld>
            <a:endParaRPr lang="en-US"/>
          </a:p>
        </p:txBody>
      </p:sp>
    </p:spTree>
    <p:extLst>
      <p:ext uri="{BB962C8B-B14F-4D97-AF65-F5344CB8AC3E}">
        <p14:creationId xmlns:p14="http://schemas.microsoft.com/office/powerpoint/2010/main" val="1293362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E1E28D-34E2-3441-9DF0-688329EB005D}" type="datetime1">
              <a:rPr lang="en-US" smtClean="0"/>
              <a:t>10/1/13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2436481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FB84F5-0EBC-A64F-ADEC-58C2681B11B0}" type="datetime1">
              <a:rPr lang="en-US" smtClean="0"/>
              <a:t>10/1/13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2454362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F4555B-B951-E845-9DE3-7BCAC2342CDC}" type="datetime1">
              <a:rPr lang="en-US" smtClean="0"/>
              <a:t>10/1/13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155212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4564BA-9F12-0F41-BDF0-58E5589F4FA8}" type="datetime1">
              <a:rPr lang="en-US" smtClean="0"/>
              <a:t>10/1/13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557656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409EB5-F74F-1D4A-99FD-78B4303729B8}" type="datetime1">
              <a:rPr lang="en-US" smtClean="0"/>
              <a:t>10/1/13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125736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64F48A-1367-7A46-927D-BEA889869FC5}" type="datetime1">
              <a:rPr lang="en-US" smtClean="0"/>
              <a:t>10/1/13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1077941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DA5A1-16E2-EC4A-94E9-FAB5A4A1A962}" type="datetime1">
              <a:rPr lang="en-US" smtClean="0"/>
              <a:t>10/1/13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956078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966248-1A1F-9E4F-A57E-8B815D896879}" type="datetime1">
              <a:rPr lang="en-US" smtClean="0"/>
              <a:t>10/1/13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188923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6C0934-D130-A64C-BA61-B5725CFA4836}" type="datetime1">
              <a:rPr lang="en-US" smtClean="0"/>
              <a:t>10/1/13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1766274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1DCA91-4D88-874C-8959-46C43F8711D5}" type="datetime1">
              <a:rPr lang="en-US" smtClean="0"/>
              <a:t>10/1/13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2551369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D30B08-48B0-7A40-BC07-4F1B33BAF250}" type="datetime1">
              <a:rPr lang="en-US" smtClean="0"/>
              <a:t>10/1/13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24937979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EB0678-5A34-A74A-B18B-EB3A6EBE7E68}" type="datetime1">
              <a:rPr lang="en-US" smtClean="0"/>
              <a:t>10/1/13</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F7AC1-13E3-7540-9DCC-8FD30F1E155A}" type="slidenum">
              <a:rPr lang="en-US" smtClean="0"/>
              <a:t>‹#›</a:t>
            </a:fld>
            <a:endParaRPr lang="en-US"/>
          </a:p>
        </p:txBody>
      </p:sp>
    </p:spTree>
    <p:extLst>
      <p:ext uri="{BB962C8B-B14F-4D97-AF65-F5344CB8AC3E}">
        <p14:creationId xmlns:p14="http://schemas.microsoft.com/office/powerpoint/2010/main" val="1222721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5"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earch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6163"/>
            <a:ext cx="9144000" cy="3206338"/>
          </a:xfrm>
          <a:prstGeom prst="rect">
            <a:avLst/>
          </a:prstGeom>
        </p:spPr>
      </p:pic>
      <p:sp>
        <p:nvSpPr>
          <p:cNvPr id="4" name="Slide Number Placeholder 3"/>
          <p:cNvSpPr>
            <a:spLocks noGrp="1"/>
          </p:cNvSpPr>
          <p:nvPr>
            <p:ph type="sldNum" sz="quarter" idx="12"/>
          </p:nvPr>
        </p:nvSpPr>
        <p:spPr/>
        <p:txBody>
          <a:bodyPr/>
          <a:lstStyle/>
          <a:p>
            <a:fld id="{9A2F7AC1-13E3-7540-9DCC-8FD30F1E155A}" type="slidenum">
              <a:rPr lang="en-US" smtClean="0"/>
              <a:t>1</a:t>
            </a:fld>
            <a:endParaRPr lang="en-US"/>
          </a:p>
        </p:txBody>
      </p:sp>
      <p:sp>
        <p:nvSpPr>
          <p:cNvPr id="5" name="Subtitle 4"/>
          <p:cNvSpPr>
            <a:spLocks noGrp="1"/>
          </p:cNvSpPr>
          <p:nvPr>
            <p:ph type="subTitle" idx="1"/>
          </p:nvPr>
        </p:nvSpPr>
        <p:spPr>
          <a:xfrm>
            <a:off x="1371600" y="4137672"/>
            <a:ext cx="6400800" cy="624829"/>
          </a:xfrm>
        </p:spPr>
        <p:txBody>
          <a:bodyPr/>
          <a:lstStyle/>
          <a:p>
            <a:r>
              <a:rPr lang="en-US" dirty="0" smtClean="0">
                <a:solidFill>
                  <a:srgbClr val="12195A"/>
                </a:solidFill>
                <a:latin typeface="Noteworthy Bold"/>
                <a:cs typeface="Noteworthy Bold"/>
              </a:rPr>
              <a:t>Trisha Paul</a:t>
            </a:r>
            <a:endParaRPr lang="en-US" dirty="0">
              <a:solidFill>
                <a:srgbClr val="12195A"/>
              </a:solidFill>
              <a:latin typeface="Noteworthy Bold"/>
              <a:cs typeface="Noteworthy Bold"/>
            </a:endParaRPr>
          </a:p>
        </p:txBody>
      </p:sp>
    </p:spTree>
    <p:extLst>
      <p:ext uri="{BB962C8B-B14F-4D97-AF65-F5344CB8AC3E}">
        <p14:creationId xmlns:p14="http://schemas.microsoft.com/office/powerpoint/2010/main" val="9788346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What are Illness Narratives?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0" y="1600201"/>
            <a:ext cx="9144000" cy="1238237"/>
          </a:xfrm>
        </p:spPr>
        <p:txBody>
          <a:bodyPr>
            <a:normAutofit/>
          </a:bodyPr>
          <a:lstStyle/>
          <a:p>
            <a:pPr marL="0" indent="0" algn="ctr">
              <a:buNone/>
            </a:pPr>
            <a:r>
              <a:rPr lang="en-US" sz="2800" dirty="0" smtClean="0">
                <a:solidFill>
                  <a:srgbClr val="12195A"/>
                </a:solidFill>
                <a:latin typeface="Cambria"/>
                <a:cs typeface="Cambria"/>
              </a:rPr>
              <a:t>“Expressions about or around the experience of being ill”</a:t>
            </a:r>
          </a:p>
        </p:txBody>
      </p:sp>
      <p:sp>
        <p:nvSpPr>
          <p:cNvPr id="8" name="Slide Number Placeholder 7"/>
          <p:cNvSpPr>
            <a:spLocks noGrp="1"/>
          </p:cNvSpPr>
          <p:nvPr>
            <p:ph type="sldNum" sz="quarter" idx="12"/>
          </p:nvPr>
        </p:nvSpPr>
        <p:spPr/>
        <p:txBody>
          <a:bodyPr/>
          <a:lstStyle/>
          <a:p>
            <a:fld id="{9A2F7AC1-13E3-7540-9DCC-8FD30F1E155A}" type="slidenum">
              <a:rPr lang="en-US" smtClean="0"/>
              <a:t>2</a:t>
            </a:fld>
            <a:endParaRPr lang="en-US"/>
          </a:p>
        </p:txBody>
      </p:sp>
      <p:pic>
        <p:nvPicPr>
          <p:cNvPr id="5" name="Picture 4" descr="Screen Shot 2013-09-13 at 10.28.2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2413" y="2353919"/>
            <a:ext cx="4694387" cy="1734882"/>
          </a:xfrm>
          <a:prstGeom prst="rect">
            <a:avLst/>
          </a:prstGeom>
        </p:spPr>
      </p:pic>
      <p:pic>
        <p:nvPicPr>
          <p:cNvPr id="9" name="Picture 8" descr="Screen Shot 2013-09-14 at 4.05.3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8" y="4316932"/>
            <a:ext cx="9146367" cy="1771659"/>
          </a:xfrm>
          <a:prstGeom prst="rect">
            <a:avLst/>
          </a:prstGeom>
        </p:spPr>
      </p:pic>
    </p:spTree>
    <p:extLst>
      <p:ext uri="{BB962C8B-B14F-4D97-AF65-F5344CB8AC3E}">
        <p14:creationId xmlns:p14="http://schemas.microsoft.com/office/powerpoint/2010/main" val="3313056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16" y="202066"/>
            <a:ext cx="8998857" cy="1143000"/>
          </a:xfrm>
        </p:spPr>
        <p:txBody>
          <a:bodyPr>
            <a:normAutofit fontScale="90000"/>
          </a:bodyPr>
          <a:lstStyle/>
          <a:p>
            <a:r>
              <a:rPr lang="en-US" dirty="0" smtClean="0">
                <a:solidFill>
                  <a:srgbClr val="12195A"/>
                </a:solidFill>
                <a:latin typeface="Noteworthy Bold"/>
                <a:cs typeface="Noteworthy Bold"/>
              </a:rPr>
              <a:t>Literary Illness Narratives about Cancer</a:t>
            </a:r>
            <a:endParaRPr lang="en-US" dirty="0">
              <a:solidFill>
                <a:srgbClr val="12195A"/>
              </a:solidFill>
              <a:latin typeface="Noteworthy Bold"/>
              <a:cs typeface="Noteworthy Bold"/>
            </a:endParaRPr>
          </a:p>
        </p:txBody>
      </p:sp>
      <p:pic>
        <p:nvPicPr>
          <p:cNvPr id="7" name="Picture 6" descr="51zynQR8oBL._SL500_AA300_.jpg"/>
          <p:cNvPicPr>
            <a:picLocks noChangeAspect="1"/>
          </p:cNvPicPr>
          <p:nvPr/>
        </p:nvPicPr>
        <p:blipFill rotWithShape="1">
          <a:blip r:embed="rId3">
            <a:extLst>
              <a:ext uri="{28A0092B-C50C-407E-A947-70E740481C1C}">
                <a14:useLocalDpi xmlns:a14="http://schemas.microsoft.com/office/drawing/2010/main" val="0"/>
              </a:ext>
            </a:extLst>
          </a:blip>
          <a:srcRect l="17778" r="18889"/>
          <a:stretch/>
        </p:blipFill>
        <p:spPr>
          <a:xfrm>
            <a:off x="1652435" y="1845954"/>
            <a:ext cx="2413000" cy="3810000"/>
          </a:xfrm>
          <a:prstGeom prst="rect">
            <a:avLst/>
          </a:prstGeom>
        </p:spPr>
      </p:pic>
      <p:pic>
        <p:nvPicPr>
          <p:cNvPr id="10" name="Picture 9" descr="Cancer-Vixe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4451" y="2328074"/>
            <a:ext cx="2857500" cy="2857500"/>
          </a:xfrm>
          <a:prstGeom prst="rect">
            <a:avLst/>
          </a:prstGeom>
        </p:spPr>
      </p:pic>
      <p:sp>
        <p:nvSpPr>
          <p:cNvPr id="12" name="Slide Number Placeholder 11"/>
          <p:cNvSpPr>
            <a:spLocks noGrp="1"/>
          </p:cNvSpPr>
          <p:nvPr>
            <p:ph type="sldNum" sz="quarter" idx="12"/>
          </p:nvPr>
        </p:nvSpPr>
        <p:spPr/>
        <p:txBody>
          <a:bodyPr/>
          <a:lstStyle/>
          <a:p>
            <a:fld id="{9A2F7AC1-13E3-7540-9DCC-8FD30F1E155A}" type="slidenum">
              <a:rPr lang="en-US" smtClean="0"/>
              <a:t>3</a:t>
            </a:fld>
            <a:endParaRPr lang="en-US"/>
          </a:p>
        </p:txBody>
      </p:sp>
    </p:spTree>
    <p:extLst>
      <p:ext uri="{BB962C8B-B14F-4D97-AF65-F5344CB8AC3E}">
        <p14:creationId xmlns:p14="http://schemas.microsoft.com/office/powerpoint/2010/main" val="20828013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3-05-21 at 8.59.0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311" y="1569033"/>
            <a:ext cx="6614404" cy="4787317"/>
          </a:xfrm>
          <a:prstGeom prst="rect">
            <a:avLst/>
          </a:prstGeom>
        </p:spPr>
      </p:pic>
      <p:pic>
        <p:nvPicPr>
          <p:cNvPr id="8" name="Picture 7" descr="mottblog-logo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918" y="369995"/>
            <a:ext cx="6097695" cy="978172"/>
          </a:xfrm>
          <a:prstGeom prst="rect">
            <a:avLst/>
          </a:prstGeom>
        </p:spPr>
      </p:pic>
      <p:sp>
        <p:nvSpPr>
          <p:cNvPr id="3" name="Slide Number Placeholder 2"/>
          <p:cNvSpPr>
            <a:spLocks noGrp="1"/>
          </p:cNvSpPr>
          <p:nvPr>
            <p:ph type="sldNum" sz="quarter" idx="12"/>
          </p:nvPr>
        </p:nvSpPr>
        <p:spPr/>
        <p:txBody>
          <a:bodyPr/>
          <a:lstStyle/>
          <a:p>
            <a:fld id="{9A2F7AC1-13E3-7540-9DCC-8FD30F1E155A}" type="slidenum">
              <a:rPr lang="en-US" smtClean="0"/>
              <a:t>4</a:t>
            </a:fld>
            <a:endParaRPr lang="en-US"/>
          </a:p>
        </p:txBody>
      </p:sp>
    </p:spTree>
    <p:extLst>
      <p:ext uri="{BB962C8B-B14F-4D97-AF65-F5344CB8AC3E}">
        <p14:creationId xmlns:p14="http://schemas.microsoft.com/office/powerpoint/2010/main" val="12331058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16" y="202066"/>
            <a:ext cx="8998857" cy="1143000"/>
          </a:xfrm>
        </p:spPr>
        <p:txBody>
          <a:bodyPr>
            <a:normAutofit/>
          </a:bodyPr>
          <a:lstStyle/>
          <a:p>
            <a:r>
              <a:rPr lang="en-US" dirty="0" smtClean="0">
                <a:solidFill>
                  <a:srgbClr val="12195A"/>
                </a:solidFill>
                <a:latin typeface="Noteworthy Bold"/>
                <a:cs typeface="Noteworthy Bold"/>
              </a:rPr>
              <a:t>Childhood Cancer Narratives</a:t>
            </a:r>
            <a:endParaRPr lang="en-US" dirty="0">
              <a:solidFill>
                <a:srgbClr val="12195A"/>
              </a:solidFill>
              <a:latin typeface="Noteworthy Bold"/>
              <a:cs typeface="Noteworthy Bold"/>
            </a:endParaRPr>
          </a:p>
        </p:txBody>
      </p:sp>
      <p:sp>
        <p:nvSpPr>
          <p:cNvPr id="12" name="Slide Number Placeholder 11"/>
          <p:cNvSpPr>
            <a:spLocks noGrp="1"/>
          </p:cNvSpPr>
          <p:nvPr>
            <p:ph type="sldNum" sz="quarter" idx="12"/>
          </p:nvPr>
        </p:nvSpPr>
        <p:spPr/>
        <p:txBody>
          <a:bodyPr/>
          <a:lstStyle/>
          <a:p>
            <a:fld id="{9A2F7AC1-13E3-7540-9DCC-8FD30F1E155A}" type="slidenum">
              <a:rPr lang="en-US" smtClean="0"/>
              <a:t>5</a:t>
            </a:fld>
            <a:endParaRPr lang="en-US"/>
          </a:p>
        </p:txBody>
      </p:sp>
      <p:pic>
        <p:nvPicPr>
          <p:cNvPr id="3" name="Picture 2" descr="51jnn-w8zzl-_sy346_.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744" y="1345067"/>
            <a:ext cx="2709121" cy="4072201"/>
          </a:xfrm>
          <a:prstGeom prst="rect">
            <a:avLst/>
          </a:prstGeom>
        </p:spPr>
      </p:pic>
      <p:pic>
        <p:nvPicPr>
          <p:cNvPr id="4" name="Picture 3" descr="book-cov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4357" y="1345067"/>
            <a:ext cx="2714801" cy="4072201"/>
          </a:xfrm>
          <a:prstGeom prst="rect">
            <a:avLst/>
          </a:prstGeom>
        </p:spPr>
      </p:pic>
      <p:pic>
        <p:nvPicPr>
          <p:cNvPr id="7" name="Picture 6" descr="534255.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4968" y="1525304"/>
            <a:ext cx="2578427" cy="3891963"/>
          </a:xfrm>
          <a:prstGeom prst="rect">
            <a:avLst/>
          </a:prstGeom>
        </p:spPr>
      </p:pic>
    </p:spTree>
    <p:extLst>
      <p:ext uri="{BB962C8B-B14F-4D97-AF65-F5344CB8AC3E}">
        <p14:creationId xmlns:p14="http://schemas.microsoft.com/office/powerpoint/2010/main" val="6010997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The Idea</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19848" y="1600201"/>
            <a:ext cx="8432347" cy="4525963"/>
          </a:xfrm>
        </p:spPr>
        <p:txBody>
          <a:bodyPr>
            <a:normAutofit/>
          </a:bodyPr>
          <a:lstStyle/>
          <a:p>
            <a:r>
              <a:rPr lang="en-US" sz="3000" dirty="0" smtClean="0">
                <a:solidFill>
                  <a:srgbClr val="12195A"/>
                </a:solidFill>
                <a:latin typeface="Cambria"/>
                <a:cs typeface="Cambria"/>
              </a:rPr>
              <a:t>Explore how children with cancer express their experience through narrative:</a:t>
            </a:r>
          </a:p>
          <a:p>
            <a:pPr lvl="1"/>
            <a:r>
              <a:rPr lang="en-US" sz="3000" dirty="0" smtClean="0">
                <a:solidFill>
                  <a:srgbClr val="12195A"/>
                </a:solidFill>
                <a:latin typeface="Cambria"/>
                <a:cs typeface="Cambria"/>
              </a:rPr>
              <a:t>Writing </a:t>
            </a:r>
          </a:p>
          <a:p>
            <a:pPr lvl="1"/>
            <a:r>
              <a:rPr lang="en-US" sz="3000" dirty="0" smtClean="0">
                <a:solidFill>
                  <a:srgbClr val="12195A"/>
                </a:solidFill>
                <a:latin typeface="Cambria"/>
                <a:cs typeface="Cambria"/>
              </a:rPr>
              <a:t>Drawing</a:t>
            </a:r>
          </a:p>
          <a:p>
            <a:pPr lvl="1"/>
            <a:r>
              <a:rPr lang="en-US" sz="3000" dirty="0" smtClean="0">
                <a:solidFill>
                  <a:srgbClr val="12195A"/>
                </a:solidFill>
                <a:latin typeface="Cambria"/>
                <a:cs typeface="Cambria"/>
              </a:rPr>
              <a:t>Speaking</a:t>
            </a:r>
          </a:p>
          <a:p>
            <a:r>
              <a:rPr lang="en-US" sz="3000" dirty="0" smtClean="0">
                <a:solidFill>
                  <a:srgbClr val="12195A"/>
                </a:solidFill>
                <a:latin typeface="Cambria"/>
                <a:cs typeface="Cambria"/>
              </a:rPr>
              <a:t>Understand how children conceptualize cancer</a:t>
            </a:r>
          </a:p>
          <a:p>
            <a:r>
              <a:rPr lang="en-US" sz="3000" dirty="0" smtClean="0">
                <a:solidFill>
                  <a:srgbClr val="12195A"/>
                </a:solidFill>
                <a:latin typeface="Cambria"/>
                <a:cs typeface="Cambria"/>
              </a:rPr>
              <a:t>Witness illness expression through narrative</a:t>
            </a:r>
            <a:endParaRPr lang="en-US" sz="3000" dirty="0">
              <a:solidFill>
                <a:srgbClr val="12195A"/>
              </a:solidFill>
              <a:latin typeface="Cambria"/>
              <a:cs typeface="Cambria"/>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6</a:t>
            </a:fld>
            <a:endParaRPr lang="en-US"/>
          </a:p>
        </p:txBody>
      </p:sp>
    </p:spTree>
    <p:extLst>
      <p:ext uri="{BB962C8B-B14F-4D97-AF65-F5344CB8AC3E}">
        <p14:creationId xmlns:p14="http://schemas.microsoft.com/office/powerpoint/2010/main" val="167884807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Participants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p:txBody>
          <a:bodyPr>
            <a:normAutofit/>
          </a:bodyPr>
          <a:lstStyle/>
          <a:p>
            <a:r>
              <a:rPr lang="en-US" sz="3000" dirty="0" smtClean="0">
                <a:solidFill>
                  <a:srgbClr val="12195A"/>
                </a:solidFill>
                <a:latin typeface="Cambria"/>
                <a:cs typeface="Cambria"/>
              </a:rPr>
              <a:t>Pediatric Oncology patients at C. S. Mott Children’s Hospital</a:t>
            </a:r>
          </a:p>
          <a:p>
            <a:pPr lvl="1"/>
            <a:r>
              <a:rPr lang="en-US" sz="3000" dirty="0" smtClean="0">
                <a:solidFill>
                  <a:srgbClr val="12195A"/>
                </a:solidFill>
                <a:latin typeface="Cambria"/>
                <a:cs typeface="Cambria"/>
              </a:rPr>
              <a:t>Inpatients</a:t>
            </a:r>
          </a:p>
          <a:p>
            <a:pPr lvl="1"/>
            <a:r>
              <a:rPr lang="en-US" sz="3000" dirty="0" smtClean="0">
                <a:solidFill>
                  <a:srgbClr val="12195A"/>
                </a:solidFill>
                <a:latin typeface="Cambria"/>
                <a:cs typeface="Cambria"/>
              </a:rPr>
              <a:t>Outpatients</a:t>
            </a:r>
          </a:p>
          <a:p>
            <a:r>
              <a:rPr lang="en-US" sz="3000" dirty="0" smtClean="0">
                <a:solidFill>
                  <a:srgbClr val="12195A"/>
                </a:solidFill>
                <a:latin typeface="Cambria"/>
                <a:cs typeface="Cambria"/>
              </a:rPr>
              <a:t>Ages 10-17</a:t>
            </a:r>
          </a:p>
          <a:p>
            <a:pPr lvl="1"/>
            <a:r>
              <a:rPr lang="en-US" sz="3000" dirty="0" smtClean="0">
                <a:solidFill>
                  <a:srgbClr val="12195A"/>
                </a:solidFill>
                <a:latin typeface="Cambria"/>
                <a:cs typeface="Cambria"/>
              </a:rPr>
              <a:t>Now including ages 8-21</a:t>
            </a:r>
            <a:endParaRPr lang="en-US" sz="3000" dirty="0">
              <a:solidFill>
                <a:srgbClr val="12195A"/>
              </a:solidFill>
              <a:latin typeface="Cambria"/>
              <a:cs typeface="Cambria"/>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7</a:t>
            </a:fld>
            <a:endParaRPr lang="en-US"/>
          </a:p>
        </p:txBody>
      </p:sp>
    </p:spTree>
    <p:extLst>
      <p:ext uri="{BB962C8B-B14F-4D97-AF65-F5344CB8AC3E}">
        <p14:creationId xmlns:p14="http://schemas.microsoft.com/office/powerpoint/2010/main" val="192371925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Activity</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600201"/>
            <a:ext cx="8229600" cy="4898327"/>
          </a:xfrm>
        </p:spPr>
        <p:txBody>
          <a:bodyPr>
            <a:noAutofit/>
          </a:bodyPr>
          <a:lstStyle/>
          <a:p>
            <a:pPr marL="514350" indent="-514350">
              <a:buAutoNum type="arabicPeriod"/>
            </a:pPr>
            <a:r>
              <a:rPr lang="en-US" sz="3000" dirty="0" smtClean="0">
                <a:solidFill>
                  <a:srgbClr val="12195A"/>
                </a:solidFill>
                <a:latin typeface="Cambria"/>
                <a:cs typeface="Cambria"/>
              </a:rPr>
              <a:t>Child can tell their story as they wish through:</a:t>
            </a:r>
          </a:p>
          <a:p>
            <a:pPr lvl="1">
              <a:buFontTx/>
              <a:buChar char="-"/>
            </a:pPr>
            <a:r>
              <a:rPr lang="en-US" sz="3000" dirty="0">
                <a:solidFill>
                  <a:srgbClr val="12195A"/>
                </a:solidFill>
                <a:latin typeface="Cambria"/>
                <a:cs typeface="Cambria"/>
              </a:rPr>
              <a:t>Writing</a:t>
            </a:r>
          </a:p>
          <a:p>
            <a:pPr lvl="1">
              <a:buFontTx/>
              <a:buChar char="-"/>
            </a:pPr>
            <a:r>
              <a:rPr lang="en-US" sz="3000" dirty="0">
                <a:solidFill>
                  <a:srgbClr val="12195A"/>
                </a:solidFill>
                <a:latin typeface="Cambria"/>
                <a:cs typeface="Cambria"/>
              </a:rPr>
              <a:t>Drawing</a:t>
            </a:r>
          </a:p>
          <a:p>
            <a:pPr lvl="1">
              <a:buFontTx/>
              <a:buChar char="-"/>
            </a:pPr>
            <a:r>
              <a:rPr lang="en-US" sz="3000" dirty="0" smtClean="0">
                <a:solidFill>
                  <a:srgbClr val="12195A"/>
                </a:solidFill>
                <a:latin typeface="Cambria"/>
                <a:cs typeface="Cambria"/>
              </a:rPr>
              <a:t>Speaking</a:t>
            </a:r>
          </a:p>
          <a:p>
            <a:pPr lvl="1">
              <a:buFontTx/>
              <a:buChar char="-"/>
            </a:pPr>
            <a:r>
              <a:rPr lang="en-US" sz="3000" dirty="0" smtClean="0">
                <a:solidFill>
                  <a:srgbClr val="12195A"/>
                </a:solidFill>
                <a:latin typeface="Cambria"/>
                <a:cs typeface="Cambria"/>
              </a:rPr>
              <a:t>All of the above</a:t>
            </a:r>
          </a:p>
          <a:p>
            <a:pPr marL="514350" indent="-514350">
              <a:buAutoNum type="arabicPeriod"/>
            </a:pPr>
            <a:r>
              <a:rPr lang="en-US" sz="3000" dirty="0">
                <a:solidFill>
                  <a:srgbClr val="12195A"/>
                </a:solidFill>
                <a:latin typeface="Cambria"/>
                <a:cs typeface="Cambria"/>
              </a:rPr>
              <a:t>P</a:t>
            </a:r>
            <a:r>
              <a:rPr lang="en-US" sz="3000" dirty="0" smtClean="0">
                <a:solidFill>
                  <a:srgbClr val="12195A"/>
                </a:solidFill>
                <a:latin typeface="Cambria"/>
                <a:cs typeface="Cambria"/>
              </a:rPr>
              <a:t>rompting questions guide child</a:t>
            </a:r>
          </a:p>
          <a:p>
            <a:pPr marL="514350" indent="-514350">
              <a:buAutoNum type="arabicPeriod"/>
            </a:pPr>
            <a:r>
              <a:rPr lang="en-US" sz="3000" dirty="0" smtClean="0">
                <a:solidFill>
                  <a:srgbClr val="12195A"/>
                </a:solidFill>
                <a:latin typeface="Cambria"/>
                <a:cs typeface="Cambria"/>
              </a:rPr>
              <a:t>Post-activity survey</a:t>
            </a:r>
          </a:p>
        </p:txBody>
      </p:sp>
      <p:sp>
        <p:nvSpPr>
          <p:cNvPr id="6" name="Slide Number Placeholder 5"/>
          <p:cNvSpPr>
            <a:spLocks noGrp="1"/>
          </p:cNvSpPr>
          <p:nvPr>
            <p:ph type="sldNum" sz="quarter" idx="12"/>
          </p:nvPr>
        </p:nvSpPr>
        <p:spPr/>
        <p:txBody>
          <a:bodyPr/>
          <a:lstStyle/>
          <a:p>
            <a:fld id="{9A2F7AC1-13E3-7540-9DCC-8FD30F1E155A}" type="slidenum">
              <a:rPr lang="en-US" smtClean="0"/>
              <a:t>8</a:t>
            </a:fld>
            <a:endParaRPr lang="en-US"/>
          </a:p>
        </p:txBody>
      </p:sp>
    </p:spTree>
    <p:extLst>
      <p:ext uri="{BB962C8B-B14F-4D97-AF65-F5344CB8AC3E}">
        <p14:creationId xmlns:p14="http://schemas.microsoft.com/office/powerpoint/2010/main" val="99364832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Activity- Prompts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600201"/>
            <a:ext cx="8229600" cy="3779964"/>
          </a:xfrm>
        </p:spPr>
        <p:txBody>
          <a:bodyPr/>
          <a:lstStyle/>
          <a:p>
            <a:pPr marL="514350" indent="-514350">
              <a:buAutoNum type="arabicPeriod"/>
            </a:pPr>
            <a:r>
              <a:rPr lang="en-US" sz="3000" dirty="0" smtClean="0">
                <a:solidFill>
                  <a:srgbClr val="12195A"/>
                </a:solidFill>
                <a:latin typeface="Cambria"/>
                <a:cs typeface="Cambria"/>
              </a:rPr>
              <a:t>Diagnosis</a:t>
            </a:r>
          </a:p>
          <a:p>
            <a:pPr marL="514350" indent="-514350">
              <a:buAutoNum type="arabicPeriod"/>
            </a:pPr>
            <a:r>
              <a:rPr lang="en-US" sz="3000" dirty="0" smtClean="0">
                <a:solidFill>
                  <a:srgbClr val="12195A"/>
                </a:solidFill>
                <a:latin typeface="Cambria"/>
                <a:cs typeface="Cambria"/>
              </a:rPr>
              <a:t>Symptoms</a:t>
            </a:r>
          </a:p>
          <a:p>
            <a:pPr marL="514350" indent="-514350">
              <a:buAutoNum type="arabicPeriod"/>
            </a:pPr>
            <a:r>
              <a:rPr lang="en-US" sz="3000" dirty="0" smtClean="0">
                <a:solidFill>
                  <a:srgbClr val="12195A"/>
                </a:solidFill>
                <a:latin typeface="Cambria"/>
                <a:cs typeface="Cambria"/>
              </a:rPr>
              <a:t>Hospital</a:t>
            </a:r>
          </a:p>
          <a:p>
            <a:pPr marL="514350" indent="-514350">
              <a:buAutoNum type="arabicPeriod"/>
            </a:pPr>
            <a:r>
              <a:rPr lang="en-US" sz="3000" dirty="0" smtClean="0">
                <a:solidFill>
                  <a:srgbClr val="12195A"/>
                </a:solidFill>
                <a:latin typeface="Cambria"/>
                <a:cs typeface="Cambria"/>
              </a:rPr>
              <a:t>Treatment</a:t>
            </a:r>
          </a:p>
          <a:p>
            <a:pPr marL="514350" indent="-514350">
              <a:buAutoNum type="arabicPeriod"/>
            </a:pPr>
            <a:r>
              <a:rPr lang="en-US" sz="3000" dirty="0" smtClean="0">
                <a:solidFill>
                  <a:srgbClr val="12195A"/>
                </a:solidFill>
                <a:latin typeface="Cambria"/>
                <a:cs typeface="Cambria"/>
              </a:rPr>
              <a:t>Advice</a:t>
            </a:r>
          </a:p>
          <a:p>
            <a:pPr marL="514350" indent="-514350">
              <a:buAutoNum type="arabicPeriod"/>
            </a:pPr>
            <a:r>
              <a:rPr lang="en-US" sz="3000" dirty="0" smtClean="0">
                <a:solidFill>
                  <a:srgbClr val="12195A"/>
                </a:solidFill>
                <a:latin typeface="Cambria"/>
                <a:cs typeface="Cambria"/>
              </a:rPr>
              <a:t>Reflections</a:t>
            </a:r>
          </a:p>
          <a:p>
            <a:pPr marL="514350" indent="-514350">
              <a:buAutoNum type="arabicPeriod"/>
            </a:pPr>
            <a:endParaRPr lang="en-US" dirty="0" smtClean="0">
              <a:solidFill>
                <a:srgbClr val="12195A"/>
              </a:solidFill>
              <a:latin typeface="Noteworthy Bold"/>
              <a:cs typeface="Noteworthy Bold"/>
            </a:endParaRPr>
          </a:p>
          <a:p>
            <a:pPr marL="514350" indent="-514350">
              <a:buAutoNum type="arabicPeriod"/>
            </a:pPr>
            <a:endParaRPr lang="en-US" dirty="0" smtClean="0">
              <a:solidFill>
                <a:srgbClr val="12195A"/>
              </a:solidFill>
              <a:latin typeface="Noteworthy Bold"/>
              <a:cs typeface="Noteworthy Bold"/>
            </a:endParaRPr>
          </a:p>
          <a:p>
            <a:pPr marL="514350" indent="-514350">
              <a:buAutoNum type="arabicPeriod"/>
            </a:pPr>
            <a:endParaRPr lang="en-US" dirty="0" smtClean="0">
              <a:solidFill>
                <a:srgbClr val="12195A"/>
              </a:solidFill>
              <a:latin typeface="Noteworthy Bold"/>
              <a:cs typeface="Noteworthy Bold"/>
            </a:endParaRPr>
          </a:p>
          <a:p>
            <a:pPr marL="514350" indent="-514350">
              <a:buAutoNum type="arabicPeriod"/>
            </a:pPr>
            <a:endParaRPr lang="en-US" dirty="0" smtClean="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9</a:t>
            </a:fld>
            <a:endParaRPr lang="en-US"/>
          </a:p>
        </p:txBody>
      </p:sp>
    </p:spTree>
    <p:extLst>
      <p:ext uri="{BB962C8B-B14F-4D97-AF65-F5344CB8AC3E}">
        <p14:creationId xmlns:p14="http://schemas.microsoft.com/office/powerpoint/2010/main" val="352386377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After Activity- Patients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600202"/>
            <a:ext cx="8229600" cy="1462324"/>
          </a:xfrm>
        </p:spPr>
        <p:txBody>
          <a:bodyPr>
            <a:normAutofit/>
          </a:bodyPr>
          <a:lstStyle/>
          <a:p>
            <a:r>
              <a:rPr lang="en-US" sz="3000" dirty="0" smtClean="0">
                <a:solidFill>
                  <a:srgbClr val="12195A"/>
                </a:solidFill>
                <a:latin typeface="Cambria"/>
                <a:cs typeface="Cambria"/>
              </a:rPr>
              <a:t>Keep hard copy of narrative</a:t>
            </a:r>
          </a:p>
          <a:p>
            <a:r>
              <a:rPr lang="en-US" sz="3000" dirty="0" smtClean="0">
                <a:solidFill>
                  <a:srgbClr val="12195A"/>
                </a:solidFill>
                <a:latin typeface="Cambria"/>
                <a:cs typeface="Cambria"/>
              </a:rPr>
              <a:t>Opportunity </a:t>
            </a:r>
            <a:r>
              <a:rPr lang="en-US" sz="3000" dirty="0">
                <a:solidFill>
                  <a:srgbClr val="12195A"/>
                </a:solidFill>
                <a:latin typeface="Cambria"/>
                <a:cs typeface="Cambria"/>
              </a:rPr>
              <a:t>to publish their </a:t>
            </a:r>
            <a:r>
              <a:rPr lang="en-US" sz="3000" dirty="0" smtClean="0">
                <a:solidFill>
                  <a:srgbClr val="12195A"/>
                </a:solidFill>
                <a:latin typeface="Cambria"/>
                <a:cs typeface="Cambria"/>
              </a:rPr>
              <a:t>story</a:t>
            </a:r>
          </a:p>
        </p:txBody>
      </p:sp>
      <p:sp>
        <p:nvSpPr>
          <p:cNvPr id="6" name="Slide Number Placeholder 5"/>
          <p:cNvSpPr>
            <a:spLocks noGrp="1"/>
          </p:cNvSpPr>
          <p:nvPr>
            <p:ph type="sldNum" sz="quarter" idx="12"/>
          </p:nvPr>
        </p:nvSpPr>
        <p:spPr/>
        <p:txBody>
          <a:bodyPr/>
          <a:lstStyle/>
          <a:p>
            <a:fld id="{9A2F7AC1-13E3-7540-9DCC-8FD30F1E155A}" type="slidenum">
              <a:rPr lang="en-US" smtClean="0"/>
              <a:t>10</a:t>
            </a:fld>
            <a:endParaRPr lang="en-US"/>
          </a:p>
        </p:txBody>
      </p:sp>
      <p:pic>
        <p:nvPicPr>
          <p:cNvPr id="5" name="Picture 4" descr="1793597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804" y="3062525"/>
            <a:ext cx="1863405" cy="2732994"/>
          </a:xfrm>
          <a:prstGeom prst="rect">
            <a:avLst/>
          </a:prstGeom>
        </p:spPr>
      </p:pic>
      <p:pic>
        <p:nvPicPr>
          <p:cNvPr id="4" name="Picture 3" descr="41kyA9kmaiL._SY346_PJlook-inside-v2,TopRight,1,0_SH20_.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6516" y="3062526"/>
            <a:ext cx="1806605" cy="2717762"/>
          </a:xfrm>
          <a:prstGeom prst="rect">
            <a:avLst/>
          </a:prstGeom>
        </p:spPr>
      </p:pic>
    </p:spTree>
    <p:extLst>
      <p:ext uri="{BB962C8B-B14F-4D97-AF65-F5344CB8AC3E}">
        <p14:creationId xmlns:p14="http://schemas.microsoft.com/office/powerpoint/2010/main" val="40859289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Participant Observation</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600201"/>
            <a:ext cx="8229600" cy="3933371"/>
          </a:xfrm>
        </p:spPr>
        <p:txBody>
          <a:bodyPr>
            <a:normAutofit/>
          </a:bodyPr>
          <a:lstStyle/>
          <a:p>
            <a:r>
              <a:rPr lang="en-US" sz="3000" dirty="0" smtClean="0">
                <a:solidFill>
                  <a:srgbClr val="12195A"/>
                </a:solidFill>
                <a:latin typeface="Cambria"/>
                <a:cs typeface="Cambria"/>
              </a:rPr>
              <a:t>From volunteer to researcher</a:t>
            </a:r>
          </a:p>
          <a:p>
            <a:r>
              <a:rPr lang="en-US" sz="3000" dirty="0">
                <a:solidFill>
                  <a:srgbClr val="12195A"/>
                </a:solidFill>
                <a:latin typeface="Cambria"/>
                <a:cs typeface="Cambria"/>
              </a:rPr>
              <a:t>T</a:t>
            </a:r>
            <a:r>
              <a:rPr lang="en-US" sz="3000" dirty="0" smtClean="0">
                <a:solidFill>
                  <a:srgbClr val="12195A"/>
                </a:solidFill>
                <a:latin typeface="Cambria"/>
                <a:cs typeface="Cambria"/>
              </a:rPr>
              <a:t>rust amidst patients, families, providers</a:t>
            </a:r>
          </a:p>
          <a:p>
            <a:r>
              <a:rPr lang="en-US" sz="3000" dirty="0" smtClean="0">
                <a:solidFill>
                  <a:srgbClr val="12195A"/>
                </a:solidFill>
                <a:latin typeface="Cambria"/>
                <a:cs typeface="Cambria"/>
              </a:rPr>
              <a:t>Communicate with children as equals</a:t>
            </a:r>
          </a:p>
          <a:p>
            <a:r>
              <a:rPr lang="en-US" sz="3000" dirty="0" smtClean="0">
                <a:solidFill>
                  <a:srgbClr val="12195A"/>
                </a:solidFill>
                <a:latin typeface="Cambria"/>
                <a:cs typeface="Cambria"/>
              </a:rPr>
              <a:t>Converse in language of childhood cancer</a:t>
            </a:r>
          </a:p>
          <a:p>
            <a:pPr marL="457200" lvl="1" indent="0">
              <a:buNone/>
            </a:pPr>
            <a:endParaRPr lang="en-US" dirty="0" smtClean="0">
              <a:solidFill>
                <a:srgbClr val="12195A"/>
              </a:solidFill>
              <a:latin typeface="Noteworthy Bold"/>
              <a:cs typeface="Noteworthy Bold"/>
            </a:endParaRPr>
          </a:p>
          <a:p>
            <a:endParaRPr lang="en-US" dirty="0" smtClean="0">
              <a:solidFill>
                <a:srgbClr val="12195A"/>
              </a:solidFill>
              <a:latin typeface="Noteworthy Bold"/>
              <a:cs typeface="Noteworthy Bold"/>
            </a:endParaRPr>
          </a:p>
          <a:p>
            <a:pPr marL="0" indent="0">
              <a:buNone/>
            </a:pPr>
            <a:endParaRPr lang="en-US" dirty="0" smtClean="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11</a:t>
            </a:fld>
            <a:endParaRPr lang="en-US"/>
          </a:p>
        </p:txBody>
      </p:sp>
    </p:spTree>
    <p:extLst>
      <p:ext uri="{BB962C8B-B14F-4D97-AF65-F5344CB8AC3E}">
        <p14:creationId xmlns:p14="http://schemas.microsoft.com/office/powerpoint/2010/main" val="399214149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Narrative Intervention</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251770" y="1600201"/>
            <a:ext cx="8693804" cy="3933371"/>
          </a:xfrm>
        </p:spPr>
        <p:txBody>
          <a:bodyPr>
            <a:normAutofit/>
          </a:bodyPr>
          <a:lstStyle/>
          <a:p>
            <a:r>
              <a:rPr lang="en-US" sz="3000" dirty="0" smtClean="0">
                <a:solidFill>
                  <a:srgbClr val="12195A"/>
                </a:solidFill>
                <a:latin typeface="Cambria"/>
                <a:cs typeface="Cambria"/>
              </a:rPr>
              <a:t>“Doubly vulnerable subjects”</a:t>
            </a:r>
            <a:endParaRPr lang="en-US" sz="2600" dirty="0" smtClean="0">
              <a:solidFill>
                <a:srgbClr val="12195A"/>
              </a:solidFill>
              <a:latin typeface="Cambria"/>
              <a:cs typeface="Cambria"/>
            </a:endParaRPr>
          </a:p>
          <a:p>
            <a:pPr lvl="1"/>
            <a:r>
              <a:rPr lang="en-US" sz="2600" dirty="0" smtClean="0">
                <a:solidFill>
                  <a:srgbClr val="12195A"/>
                </a:solidFill>
                <a:latin typeface="Cambria"/>
                <a:cs typeface="Cambria"/>
              </a:rPr>
              <a:t>Adolescence</a:t>
            </a:r>
          </a:p>
          <a:p>
            <a:pPr lvl="1"/>
            <a:r>
              <a:rPr lang="en-US" sz="2600" dirty="0">
                <a:solidFill>
                  <a:srgbClr val="12195A"/>
                </a:solidFill>
                <a:latin typeface="Cambria"/>
                <a:cs typeface="Cambria"/>
              </a:rPr>
              <a:t>I</a:t>
            </a:r>
            <a:r>
              <a:rPr lang="en-US" sz="2600" dirty="0" smtClean="0">
                <a:solidFill>
                  <a:srgbClr val="12195A"/>
                </a:solidFill>
                <a:latin typeface="Cambria"/>
                <a:cs typeface="Cambria"/>
              </a:rPr>
              <a:t>llness</a:t>
            </a:r>
          </a:p>
          <a:p>
            <a:r>
              <a:rPr lang="en-US" sz="3000" dirty="0" smtClean="0">
                <a:solidFill>
                  <a:srgbClr val="12195A"/>
                </a:solidFill>
                <a:latin typeface="Cambria"/>
                <a:cs typeface="Cambria"/>
              </a:rPr>
              <a:t>Questions guide narrative construct</a:t>
            </a:r>
          </a:p>
          <a:p>
            <a:r>
              <a:rPr lang="en-US" sz="3000" dirty="0" smtClean="0">
                <a:solidFill>
                  <a:srgbClr val="12195A"/>
                </a:solidFill>
                <a:latin typeface="Cambria"/>
                <a:cs typeface="Cambria"/>
              </a:rPr>
              <a:t>Physical presence may influence written text</a:t>
            </a:r>
          </a:p>
          <a:p>
            <a:pPr marL="0" indent="0">
              <a:buNone/>
            </a:pPr>
            <a:endParaRPr lang="en-US" dirty="0" smtClean="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12</a:t>
            </a:fld>
            <a:endParaRPr lang="en-US"/>
          </a:p>
        </p:txBody>
      </p:sp>
    </p:spTree>
    <p:extLst>
      <p:ext uri="{BB962C8B-B14F-4D97-AF65-F5344CB8AC3E}">
        <p14:creationId xmlns:p14="http://schemas.microsoft.com/office/powerpoint/2010/main" val="22169510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“The World of Childhood Cancer”</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417639"/>
            <a:ext cx="8686800" cy="4525963"/>
          </a:xfrm>
        </p:spPr>
        <p:txBody>
          <a:bodyPr>
            <a:normAutofit/>
          </a:bodyPr>
          <a:lstStyle/>
          <a:p>
            <a:pPr>
              <a:buFontTx/>
              <a:buChar char="-"/>
            </a:pPr>
            <a:endParaRPr lang="en-US" dirty="0" smtClean="0">
              <a:solidFill>
                <a:srgbClr val="12195A"/>
              </a:solidFill>
              <a:latin typeface="Noteworthy Bold"/>
              <a:cs typeface="Noteworthy Bold"/>
            </a:endParaRPr>
          </a:p>
          <a:p>
            <a:pPr>
              <a:buFontTx/>
              <a:buChar char="-"/>
            </a:pPr>
            <a:endParaRPr lang="en-US" dirty="0" smtClean="0">
              <a:solidFill>
                <a:srgbClr val="12195A"/>
              </a:solidFill>
              <a:latin typeface="Noteworthy Bold"/>
              <a:cs typeface="Noteworthy Bold"/>
            </a:endParaRPr>
          </a:p>
          <a:p>
            <a:pPr marL="514350" indent="-514350">
              <a:buAutoNum type="arabicPeriod"/>
            </a:pPr>
            <a:endParaRPr lang="en-US" dirty="0" smtClean="0">
              <a:solidFill>
                <a:srgbClr val="12195A"/>
              </a:solidFill>
              <a:latin typeface="Noteworthy Bold"/>
              <a:cs typeface="Noteworthy Bold"/>
            </a:endParaRPr>
          </a:p>
          <a:p>
            <a:pPr marL="0" indent="0">
              <a:buNone/>
            </a:pPr>
            <a:endParaRPr lang="en-US" dirty="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13</a:t>
            </a:fld>
            <a:endParaRPr lang="en-US"/>
          </a:p>
        </p:txBody>
      </p:sp>
      <p:pic>
        <p:nvPicPr>
          <p:cNvPr id="7" name="Picture 6"/>
          <p:cNvPicPr>
            <a:picLocks noChangeAspect="1"/>
          </p:cNvPicPr>
          <p:nvPr/>
        </p:nvPicPr>
        <p:blipFill rotWithShape="1">
          <a:blip r:embed="rId3"/>
          <a:srcRect l="3885"/>
          <a:stretch/>
        </p:blipFill>
        <p:spPr>
          <a:xfrm>
            <a:off x="597618" y="1347657"/>
            <a:ext cx="3473645" cy="1720982"/>
          </a:xfrm>
          <a:prstGeom prst="rect">
            <a:avLst/>
          </a:prstGeom>
        </p:spPr>
      </p:pic>
      <p:pic>
        <p:nvPicPr>
          <p:cNvPr id="8" name="Picture 7"/>
          <p:cNvPicPr>
            <a:picLocks noChangeAspect="1"/>
          </p:cNvPicPr>
          <p:nvPr/>
        </p:nvPicPr>
        <p:blipFill rotWithShape="1">
          <a:blip r:embed="rId4"/>
          <a:srcRect l="1759"/>
          <a:stretch/>
        </p:blipFill>
        <p:spPr>
          <a:xfrm>
            <a:off x="597616" y="4002652"/>
            <a:ext cx="7843717" cy="2779662"/>
          </a:xfrm>
          <a:prstGeom prst="rect">
            <a:avLst/>
          </a:prstGeom>
        </p:spPr>
      </p:pic>
      <p:pic>
        <p:nvPicPr>
          <p:cNvPr id="9" name="Picture 8" descr="Screen Shot 2013-09-14 at 4.45.5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6477" y="3068639"/>
            <a:ext cx="5540324" cy="729863"/>
          </a:xfrm>
          <a:prstGeom prst="rect">
            <a:avLst/>
          </a:prstGeom>
        </p:spPr>
      </p:pic>
    </p:spTree>
    <p:extLst>
      <p:ext uri="{BB962C8B-B14F-4D97-AF65-F5344CB8AC3E}">
        <p14:creationId xmlns:p14="http://schemas.microsoft.com/office/powerpoint/2010/main" val="6242789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3965"/>
            <a:ext cx="8229600" cy="1143000"/>
          </a:xfrm>
        </p:spPr>
        <p:txBody>
          <a:bodyPr>
            <a:normAutofit fontScale="90000"/>
          </a:bodyPr>
          <a:lstStyle/>
          <a:p>
            <a:r>
              <a:rPr lang="en-US" dirty="0" smtClean="0">
                <a:solidFill>
                  <a:srgbClr val="12195A"/>
                </a:solidFill>
                <a:latin typeface="Noteworthy Bold"/>
                <a:cs typeface="Noteworthy Bold"/>
              </a:rPr>
              <a:t>Spoken</a:t>
            </a:r>
            <a:br>
              <a:rPr lang="en-US" dirty="0" smtClean="0">
                <a:solidFill>
                  <a:srgbClr val="12195A"/>
                </a:solidFill>
                <a:latin typeface="Noteworthy Bold"/>
                <a:cs typeface="Noteworthy Bold"/>
              </a:rPr>
            </a:br>
            <a:r>
              <a:rPr lang="en-US" dirty="0">
                <a:solidFill>
                  <a:srgbClr val="12195A"/>
                </a:solidFill>
                <a:latin typeface="Noteworthy Bold"/>
                <a:cs typeface="Noteworthy Bold"/>
              </a:rPr>
              <a:t/>
            </a:r>
            <a:br>
              <a:rPr lang="en-US" dirty="0">
                <a:solidFill>
                  <a:srgbClr val="12195A"/>
                </a:solidFill>
                <a:latin typeface="Noteworthy Bold"/>
                <a:cs typeface="Noteworthy Bold"/>
              </a:rPr>
            </a:br>
            <a:r>
              <a:rPr lang="en-US" dirty="0" smtClean="0">
                <a:solidFill>
                  <a:srgbClr val="12195A"/>
                </a:solidFill>
                <a:latin typeface="Noteworthy Bold"/>
                <a:cs typeface="Noteworthy Bold"/>
              </a:rPr>
              <a:t>“I don’t think that I’ve ever really spoken about my cancer this much”</a:t>
            </a:r>
            <a:endParaRPr lang="en-US" dirty="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14</a:t>
            </a:fld>
            <a:endParaRPr lang="en-US"/>
          </a:p>
        </p:txBody>
      </p:sp>
    </p:spTree>
    <p:extLst>
      <p:ext uri="{BB962C8B-B14F-4D97-AF65-F5344CB8AC3E}">
        <p14:creationId xmlns:p14="http://schemas.microsoft.com/office/powerpoint/2010/main" val="335076869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A2F7AC1-13E3-7540-9DCC-8FD30F1E155A}" type="slidenum">
              <a:rPr lang="en-US" smtClean="0"/>
              <a:t>15</a:t>
            </a:fld>
            <a:endParaRPr lang="en-US"/>
          </a:p>
        </p:txBody>
      </p:sp>
      <p:pic>
        <p:nvPicPr>
          <p:cNvPr id="2" name="Picture 1"/>
          <p:cNvPicPr>
            <a:picLocks noChangeAspect="1"/>
          </p:cNvPicPr>
          <p:nvPr/>
        </p:nvPicPr>
        <p:blipFill rotWithShape="1">
          <a:blip r:embed="rId3"/>
          <a:srcRect t="23585"/>
          <a:stretch/>
        </p:blipFill>
        <p:spPr>
          <a:xfrm>
            <a:off x="0" y="448175"/>
            <a:ext cx="9144000" cy="6221923"/>
          </a:xfrm>
          <a:prstGeom prst="rect">
            <a:avLst/>
          </a:prstGeom>
        </p:spPr>
      </p:pic>
      <p:sp>
        <p:nvSpPr>
          <p:cNvPr id="4" name="Title 1"/>
          <p:cNvSpPr>
            <a:spLocks noGrp="1"/>
          </p:cNvSpPr>
          <p:nvPr>
            <p:ph type="title"/>
          </p:nvPr>
        </p:nvSpPr>
        <p:spPr>
          <a:xfrm>
            <a:off x="0" y="156782"/>
            <a:ext cx="6723187" cy="1143000"/>
          </a:xfrm>
          <a:solidFill>
            <a:schemeClr val="bg1"/>
          </a:solidFill>
        </p:spPr>
        <p:txBody>
          <a:bodyPr>
            <a:normAutofit/>
          </a:bodyPr>
          <a:lstStyle/>
          <a:p>
            <a:r>
              <a:rPr lang="en-US" dirty="0" smtClean="0">
                <a:solidFill>
                  <a:srgbClr val="12195A"/>
                </a:solidFill>
                <a:latin typeface="Noteworthy Bold"/>
                <a:cs typeface="Noteworthy Bold"/>
              </a:rPr>
              <a:t>Written</a:t>
            </a:r>
            <a:endParaRPr lang="en-US" dirty="0">
              <a:solidFill>
                <a:srgbClr val="12195A"/>
              </a:solidFill>
              <a:latin typeface="Noteworthy Bold"/>
              <a:cs typeface="Noteworthy Bold"/>
            </a:endParaRPr>
          </a:p>
        </p:txBody>
      </p:sp>
    </p:spTree>
    <p:extLst>
      <p:ext uri="{BB962C8B-B14F-4D97-AF65-F5344CB8AC3E}">
        <p14:creationId xmlns:p14="http://schemas.microsoft.com/office/powerpoint/2010/main" val="273808197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A2F7AC1-13E3-7540-9DCC-8FD30F1E155A}" type="slidenum">
              <a:rPr lang="en-US" smtClean="0"/>
              <a:t>16</a:t>
            </a:fld>
            <a:endParaRPr lang="en-US"/>
          </a:p>
        </p:txBody>
      </p:sp>
      <p:pic>
        <p:nvPicPr>
          <p:cNvPr id="3" name="Picture 2"/>
          <p:cNvPicPr>
            <a:picLocks noChangeAspect="1"/>
          </p:cNvPicPr>
          <p:nvPr/>
        </p:nvPicPr>
        <p:blipFill rotWithShape="1">
          <a:blip r:embed="rId3"/>
          <a:srcRect t="10348" r="14518" b="30596"/>
          <a:stretch/>
        </p:blipFill>
        <p:spPr>
          <a:xfrm>
            <a:off x="1" y="0"/>
            <a:ext cx="4071263" cy="6356350"/>
          </a:xfrm>
          <a:prstGeom prst="rect">
            <a:avLst/>
          </a:prstGeom>
        </p:spPr>
      </p:pic>
      <p:sp>
        <p:nvSpPr>
          <p:cNvPr id="4" name="Title 1"/>
          <p:cNvSpPr>
            <a:spLocks noGrp="1"/>
          </p:cNvSpPr>
          <p:nvPr>
            <p:ph type="title"/>
          </p:nvPr>
        </p:nvSpPr>
        <p:spPr>
          <a:xfrm>
            <a:off x="4297204" y="424028"/>
            <a:ext cx="4716064" cy="1143000"/>
          </a:xfrm>
        </p:spPr>
        <p:txBody>
          <a:bodyPr>
            <a:normAutofit/>
          </a:bodyPr>
          <a:lstStyle/>
          <a:p>
            <a:r>
              <a:rPr lang="en-US" dirty="0" smtClean="0">
                <a:solidFill>
                  <a:srgbClr val="12195A"/>
                </a:solidFill>
                <a:latin typeface="Noteworthy Bold"/>
                <a:cs typeface="Noteworthy Bold"/>
              </a:rPr>
              <a:t>Drawing</a:t>
            </a:r>
            <a:endParaRPr lang="en-US" dirty="0">
              <a:solidFill>
                <a:srgbClr val="12195A"/>
              </a:solidFill>
              <a:latin typeface="Noteworthy Bold"/>
              <a:cs typeface="Noteworthy Bold"/>
            </a:endParaRPr>
          </a:p>
        </p:txBody>
      </p:sp>
      <p:pic>
        <p:nvPicPr>
          <p:cNvPr id="5" name="Picture 4"/>
          <p:cNvPicPr>
            <a:picLocks noChangeAspect="1"/>
          </p:cNvPicPr>
          <p:nvPr/>
        </p:nvPicPr>
        <p:blipFill rotWithShape="1">
          <a:blip r:embed="rId3"/>
          <a:srcRect l="20908" t="70519" r="15590" b="5094"/>
          <a:stretch/>
        </p:blipFill>
        <p:spPr>
          <a:xfrm>
            <a:off x="4071261" y="1792697"/>
            <a:ext cx="5072739" cy="3081198"/>
          </a:xfrm>
          <a:prstGeom prst="rect">
            <a:avLst/>
          </a:prstGeom>
        </p:spPr>
      </p:pic>
    </p:spTree>
    <p:extLst>
      <p:ext uri="{BB962C8B-B14F-4D97-AF65-F5344CB8AC3E}">
        <p14:creationId xmlns:p14="http://schemas.microsoft.com/office/powerpoint/2010/main" val="415649136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A2F7AC1-13E3-7540-9DCC-8FD30F1E155A}" type="slidenum">
              <a:rPr lang="en-US" smtClean="0"/>
              <a:t>17</a:t>
            </a:fld>
            <a:endParaRPr lang="en-US"/>
          </a:p>
        </p:txBody>
      </p:sp>
      <p:sp>
        <p:nvSpPr>
          <p:cNvPr id="8" name="Title 1"/>
          <p:cNvSpPr txBox="1">
            <a:spLocks/>
          </p:cNvSpPr>
          <p:nvPr/>
        </p:nvSpPr>
        <p:spPr>
          <a:xfrm>
            <a:off x="0" y="392152"/>
            <a:ext cx="91440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12195A"/>
                </a:solidFill>
                <a:latin typeface="Noteworthy Bold"/>
                <a:cs typeface="Noteworthy Bold"/>
              </a:rPr>
              <a:t>Coming-of-Age with Cancer</a:t>
            </a:r>
            <a:endParaRPr lang="en-US" dirty="0">
              <a:solidFill>
                <a:srgbClr val="12195A"/>
              </a:solidFill>
              <a:latin typeface="Noteworthy Bold"/>
              <a:cs typeface="Noteworthy Bold"/>
            </a:endParaRPr>
          </a:p>
        </p:txBody>
      </p:sp>
      <p:sp>
        <p:nvSpPr>
          <p:cNvPr id="11" name="TextBox 10"/>
          <p:cNvSpPr txBox="1"/>
          <p:nvPr/>
        </p:nvSpPr>
        <p:spPr>
          <a:xfrm>
            <a:off x="1251259" y="2852194"/>
            <a:ext cx="6704512" cy="1477328"/>
          </a:xfrm>
          <a:prstGeom prst="rect">
            <a:avLst/>
          </a:prstGeom>
          <a:noFill/>
        </p:spPr>
        <p:txBody>
          <a:bodyPr wrap="square" rtlCol="0">
            <a:spAutoFit/>
          </a:bodyPr>
          <a:lstStyle/>
          <a:p>
            <a:r>
              <a:rPr lang="en-US" sz="3000" dirty="0" smtClean="0">
                <a:solidFill>
                  <a:srgbClr val="12195A"/>
                </a:solidFill>
                <a:latin typeface="Cambria"/>
                <a:cs typeface="Cambria"/>
              </a:rPr>
              <a:t>“Speak up. It is so important for you to voice your opinion because the doctors and nurses can sometimes fix things…”</a:t>
            </a:r>
            <a:endParaRPr lang="en-US" sz="3000" dirty="0">
              <a:solidFill>
                <a:srgbClr val="12195A"/>
              </a:solidFill>
              <a:latin typeface="Cambria"/>
              <a:cs typeface="Cambria"/>
            </a:endParaRPr>
          </a:p>
        </p:txBody>
      </p:sp>
    </p:spTree>
    <p:extLst>
      <p:ext uri="{BB962C8B-B14F-4D97-AF65-F5344CB8AC3E}">
        <p14:creationId xmlns:p14="http://schemas.microsoft.com/office/powerpoint/2010/main" val="217859129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Further Research</a:t>
            </a:r>
            <a:endParaRPr lang="en-US" dirty="0">
              <a:solidFill>
                <a:srgbClr val="12195A"/>
              </a:solidFill>
              <a:latin typeface="Noteworthy Bold"/>
              <a:cs typeface="Noteworthy Bold"/>
            </a:endParaRPr>
          </a:p>
        </p:txBody>
      </p:sp>
      <p:sp>
        <p:nvSpPr>
          <p:cNvPr id="3" name="Content Placeholder 2"/>
          <p:cNvSpPr>
            <a:spLocks noGrp="1"/>
          </p:cNvSpPr>
          <p:nvPr>
            <p:ph idx="1"/>
          </p:nvPr>
        </p:nvSpPr>
        <p:spPr/>
        <p:txBody>
          <a:bodyPr>
            <a:normAutofit/>
          </a:bodyPr>
          <a:lstStyle/>
          <a:p>
            <a:r>
              <a:rPr lang="en-US" sz="3000" dirty="0" smtClean="0">
                <a:solidFill>
                  <a:srgbClr val="12195A"/>
                </a:solidFill>
                <a:latin typeface="Cambria"/>
                <a:cs typeface="Cambria"/>
              </a:rPr>
              <a:t>Medium:</a:t>
            </a:r>
          </a:p>
          <a:p>
            <a:pPr lvl="1"/>
            <a:r>
              <a:rPr lang="en-US" sz="3000" dirty="0" smtClean="0">
                <a:solidFill>
                  <a:srgbClr val="12195A"/>
                </a:solidFill>
                <a:latin typeface="Cambria"/>
                <a:cs typeface="Cambria"/>
              </a:rPr>
              <a:t>Video, Photos, Social Media platforms</a:t>
            </a:r>
          </a:p>
          <a:p>
            <a:pPr marL="457200" lvl="1" indent="0">
              <a:buNone/>
            </a:pPr>
            <a:endParaRPr lang="en-US" sz="3000" dirty="0" smtClean="0">
              <a:solidFill>
                <a:srgbClr val="12195A"/>
              </a:solidFill>
              <a:latin typeface="Cambria"/>
              <a:cs typeface="Cambria"/>
            </a:endParaRPr>
          </a:p>
          <a:p>
            <a:r>
              <a:rPr lang="en-US" sz="3000" dirty="0" smtClean="0">
                <a:solidFill>
                  <a:srgbClr val="12195A"/>
                </a:solidFill>
                <a:latin typeface="Cambria"/>
                <a:cs typeface="Cambria"/>
              </a:rPr>
              <a:t>Technology:</a:t>
            </a:r>
          </a:p>
          <a:p>
            <a:pPr lvl="1"/>
            <a:r>
              <a:rPr lang="en-US" sz="3000" dirty="0" smtClean="0">
                <a:solidFill>
                  <a:srgbClr val="12195A"/>
                </a:solidFill>
                <a:latin typeface="Cambria"/>
                <a:cs typeface="Cambria"/>
              </a:rPr>
              <a:t>Create interactive compilation of narratives</a:t>
            </a:r>
          </a:p>
          <a:p>
            <a:pPr lvl="1"/>
            <a:r>
              <a:rPr lang="en-US" sz="3000" dirty="0" smtClean="0">
                <a:solidFill>
                  <a:srgbClr val="12195A"/>
                </a:solidFill>
                <a:latin typeface="Cambria"/>
                <a:cs typeface="Cambria"/>
              </a:rPr>
              <a:t>Multimedia </a:t>
            </a:r>
            <a:r>
              <a:rPr lang="en-US" sz="3000" dirty="0" err="1" smtClean="0">
                <a:solidFill>
                  <a:srgbClr val="12195A"/>
                </a:solidFill>
                <a:latin typeface="Cambria"/>
                <a:cs typeface="Cambria"/>
              </a:rPr>
              <a:t>iBooks</a:t>
            </a:r>
            <a:r>
              <a:rPr lang="en-US" sz="3000" dirty="0" smtClean="0">
                <a:solidFill>
                  <a:srgbClr val="12195A"/>
                </a:solidFill>
                <a:latin typeface="Cambria"/>
                <a:cs typeface="Cambria"/>
              </a:rPr>
              <a:t>, </a:t>
            </a:r>
            <a:r>
              <a:rPr lang="en-US" sz="3000" dirty="0">
                <a:solidFill>
                  <a:srgbClr val="12195A"/>
                </a:solidFill>
                <a:latin typeface="Cambria"/>
                <a:cs typeface="Cambria"/>
              </a:rPr>
              <a:t>o</a:t>
            </a:r>
            <a:r>
              <a:rPr lang="en-US" sz="3000" dirty="0" smtClean="0">
                <a:solidFill>
                  <a:srgbClr val="12195A"/>
                </a:solidFill>
                <a:latin typeface="Cambria"/>
                <a:cs typeface="Cambria"/>
              </a:rPr>
              <a:t>nline gallery</a:t>
            </a:r>
            <a:endParaRPr lang="en-US" dirty="0" smtClean="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18</a:t>
            </a:fld>
            <a:endParaRPr lang="en-US"/>
          </a:p>
        </p:txBody>
      </p:sp>
    </p:spTree>
    <p:extLst>
      <p:ext uri="{BB962C8B-B14F-4D97-AF65-F5344CB8AC3E}">
        <p14:creationId xmlns:p14="http://schemas.microsoft.com/office/powerpoint/2010/main" val="402516390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Medical Implications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600200"/>
            <a:ext cx="8229600" cy="4756150"/>
          </a:xfrm>
        </p:spPr>
        <p:txBody>
          <a:bodyPr>
            <a:normAutofit/>
          </a:bodyPr>
          <a:lstStyle/>
          <a:p>
            <a:r>
              <a:rPr lang="en-US" sz="3000" dirty="0" smtClean="0">
                <a:solidFill>
                  <a:srgbClr val="12195A"/>
                </a:solidFill>
                <a:latin typeface="Cambria"/>
                <a:cs typeface="Cambria"/>
              </a:rPr>
              <a:t>Narrative awareness enables improved understanding and recognition of child values</a:t>
            </a:r>
          </a:p>
          <a:p>
            <a:endParaRPr lang="en-US" sz="3000" dirty="0" smtClean="0">
              <a:solidFill>
                <a:srgbClr val="12195A"/>
              </a:solidFill>
              <a:latin typeface="Cambria"/>
              <a:cs typeface="Cambria"/>
            </a:endParaRPr>
          </a:p>
          <a:p>
            <a:r>
              <a:rPr lang="en-US" sz="3000" dirty="0" smtClean="0">
                <a:solidFill>
                  <a:srgbClr val="12195A"/>
                </a:solidFill>
                <a:latin typeface="Cambria"/>
                <a:cs typeface="Cambria"/>
              </a:rPr>
              <a:t>Personalize care and treatment to each child’s unique personalities</a:t>
            </a:r>
            <a:r>
              <a:rPr lang="en-US" sz="3000" dirty="0">
                <a:solidFill>
                  <a:srgbClr val="12195A"/>
                </a:solidFill>
                <a:latin typeface="Cambria"/>
                <a:cs typeface="Cambria"/>
              </a:rPr>
              <a:t> </a:t>
            </a:r>
            <a:r>
              <a:rPr lang="en-US" sz="3000" dirty="0" smtClean="0">
                <a:solidFill>
                  <a:srgbClr val="12195A"/>
                </a:solidFill>
                <a:latin typeface="Cambria"/>
                <a:cs typeface="Cambria"/>
              </a:rPr>
              <a:t>and preferences</a:t>
            </a:r>
          </a:p>
          <a:p>
            <a:endParaRPr lang="en-US" sz="3000" dirty="0" smtClean="0">
              <a:solidFill>
                <a:srgbClr val="12195A"/>
              </a:solidFill>
              <a:latin typeface="Cambria"/>
              <a:cs typeface="Cambria"/>
            </a:endParaRPr>
          </a:p>
          <a:p>
            <a:r>
              <a:rPr lang="en-US" sz="3000" dirty="0" smtClean="0">
                <a:solidFill>
                  <a:srgbClr val="12195A"/>
                </a:solidFill>
                <a:latin typeface="Cambria"/>
                <a:cs typeface="Cambria"/>
              </a:rPr>
              <a:t>Enhance a child’s understanding of illness to help them better cope with cancer</a:t>
            </a:r>
          </a:p>
          <a:p>
            <a:pPr marL="457200" lvl="1" indent="0">
              <a:buNone/>
            </a:pPr>
            <a:endParaRPr lang="en-US" dirty="0" smtClean="0">
              <a:solidFill>
                <a:srgbClr val="12195A"/>
              </a:solidFill>
              <a:latin typeface="Noteworthy Bold"/>
              <a:cs typeface="Noteworthy Bold"/>
            </a:endParaRPr>
          </a:p>
          <a:p>
            <a:pPr marL="457200" lvl="1" indent="0">
              <a:buNone/>
            </a:pPr>
            <a:endParaRPr lang="en-US" dirty="0" smtClean="0">
              <a:solidFill>
                <a:srgbClr val="12195A"/>
              </a:solidFill>
              <a:latin typeface="Noteworthy Bold"/>
              <a:cs typeface="Noteworthy Bold"/>
            </a:endParaRPr>
          </a:p>
          <a:p>
            <a:endParaRPr lang="en-US" dirty="0" smtClean="0">
              <a:solidFill>
                <a:srgbClr val="12195A"/>
              </a:solidFill>
              <a:latin typeface="Noteworthy Bold"/>
              <a:cs typeface="Noteworthy Bold"/>
            </a:endParaRPr>
          </a:p>
          <a:p>
            <a:pPr marL="0" indent="0">
              <a:buNone/>
            </a:pPr>
            <a:endParaRPr lang="en-US" dirty="0" smtClean="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19</a:t>
            </a:fld>
            <a:endParaRPr lang="en-US"/>
          </a:p>
        </p:txBody>
      </p:sp>
    </p:spTree>
    <p:extLst>
      <p:ext uri="{BB962C8B-B14F-4D97-AF65-F5344CB8AC3E}">
        <p14:creationId xmlns:p14="http://schemas.microsoft.com/office/powerpoint/2010/main" val="365229969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12195A"/>
                </a:solidFill>
                <a:latin typeface="Noteworthy Bold"/>
                <a:cs typeface="Noteworthy Bold"/>
              </a:rPr>
              <a:t>Conclusions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145720" y="1283921"/>
            <a:ext cx="9013907" cy="4525963"/>
          </a:xfrm>
        </p:spPr>
        <p:txBody>
          <a:bodyPr>
            <a:noAutofit/>
          </a:bodyPr>
          <a:lstStyle/>
          <a:p>
            <a:r>
              <a:rPr lang="en-US" sz="3000" dirty="0" smtClean="0">
                <a:solidFill>
                  <a:srgbClr val="12195A"/>
                </a:solidFill>
                <a:latin typeface="Cambria"/>
                <a:cs typeface="Cambria"/>
              </a:rPr>
              <a:t>How children tell their story can provide insight into personal illness experiences and values.</a:t>
            </a:r>
          </a:p>
          <a:p>
            <a:endParaRPr lang="en-US" sz="3000" dirty="0" smtClean="0">
              <a:solidFill>
                <a:srgbClr val="12195A"/>
              </a:solidFill>
              <a:latin typeface="Cambria"/>
              <a:cs typeface="Cambria"/>
            </a:endParaRPr>
          </a:p>
          <a:p>
            <a:r>
              <a:rPr lang="en-US" sz="3000" dirty="0" smtClean="0">
                <a:solidFill>
                  <a:srgbClr val="12195A"/>
                </a:solidFill>
                <a:latin typeface="Cambria"/>
                <a:cs typeface="Cambria"/>
              </a:rPr>
              <a:t>Narrative can illuminate understandings of illness and its influences on the adolescent self.</a:t>
            </a:r>
          </a:p>
          <a:p>
            <a:endParaRPr lang="en-US" sz="3000" dirty="0" smtClean="0">
              <a:solidFill>
                <a:srgbClr val="12195A"/>
              </a:solidFill>
              <a:latin typeface="Cambria"/>
              <a:cs typeface="Cambria"/>
            </a:endParaRPr>
          </a:p>
          <a:p>
            <a:r>
              <a:rPr lang="en-US" sz="3000" dirty="0" smtClean="0">
                <a:solidFill>
                  <a:srgbClr val="12195A"/>
                </a:solidFill>
                <a:latin typeface="Cambria"/>
                <a:cs typeface="Cambria"/>
              </a:rPr>
              <a:t>Only in appreciating these unique experiences, I believe, can we work together to understand and treat the many facets of cancer.</a:t>
            </a:r>
          </a:p>
        </p:txBody>
      </p:sp>
      <p:sp>
        <p:nvSpPr>
          <p:cNvPr id="6" name="Slide Number Placeholder 5"/>
          <p:cNvSpPr>
            <a:spLocks noGrp="1"/>
          </p:cNvSpPr>
          <p:nvPr>
            <p:ph type="sldNum" sz="quarter" idx="12"/>
          </p:nvPr>
        </p:nvSpPr>
        <p:spPr/>
        <p:txBody>
          <a:bodyPr/>
          <a:lstStyle/>
          <a:p>
            <a:fld id="{9A2F7AC1-13E3-7540-9DCC-8FD30F1E155A}" type="slidenum">
              <a:rPr lang="en-US" smtClean="0"/>
              <a:t>20</a:t>
            </a:fld>
            <a:endParaRPr lang="en-US"/>
          </a:p>
        </p:txBody>
      </p:sp>
    </p:spTree>
    <p:extLst>
      <p:ext uri="{BB962C8B-B14F-4D97-AF65-F5344CB8AC3E}">
        <p14:creationId xmlns:p14="http://schemas.microsoft.com/office/powerpoint/2010/main" val="327271751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Special Thanks to Sponsors</a:t>
            </a:r>
            <a:endParaRPr lang="en-US" dirty="0">
              <a:solidFill>
                <a:srgbClr val="12195A"/>
              </a:solidFill>
              <a:latin typeface="Noteworthy Bold"/>
              <a:cs typeface="Noteworthy Bold"/>
            </a:endParaRPr>
          </a:p>
        </p:txBody>
      </p:sp>
      <p:pic>
        <p:nvPicPr>
          <p:cNvPr id="6" name="Picture 5" descr="Screen Shot 2013-05-18 at 1.22.4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095" y="3155146"/>
            <a:ext cx="4851400" cy="1092200"/>
          </a:xfrm>
          <a:prstGeom prst="rect">
            <a:avLst/>
          </a:prstGeom>
        </p:spPr>
      </p:pic>
      <p:pic>
        <p:nvPicPr>
          <p:cNvPr id="7" name="Picture 6" descr="Screen Shot 2013-05-18 at 1.22.1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8095" y="4457318"/>
            <a:ext cx="4798052" cy="862395"/>
          </a:xfrm>
          <a:prstGeom prst="rect">
            <a:avLst/>
          </a:prstGeom>
        </p:spPr>
      </p:pic>
      <p:sp>
        <p:nvSpPr>
          <p:cNvPr id="4" name="Slide Number Placeholder 3"/>
          <p:cNvSpPr>
            <a:spLocks noGrp="1"/>
          </p:cNvSpPr>
          <p:nvPr>
            <p:ph type="sldNum" sz="quarter" idx="12"/>
          </p:nvPr>
        </p:nvSpPr>
        <p:spPr/>
        <p:txBody>
          <a:bodyPr/>
          <a:lstStyle/>
          <a:p>
            <a:fld id="{9A2F7AC1-13E3-7540-9DCC-8FD30F1E155A}" type="slidenum">
              <a:rPr lang="en-US" smtClean="0"/>
              <a:t>21</a:t>
            </a:fld>
            <a:endParaRPr lang="en-US"/>
          </a:p>
        </p:txBody>
      </p:sp>
      <p:pic>
        <p:nvPicPr>
          <p:cNvPr id="3" name="Picture 2" descr="logo-mott-children_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8095" y="1830048"/>
            <a:ext cx="1048664" cy="1048664"/>
          </a:xfrm>
          <a:prstGeom prst="rect">
            <a:avLst/>
          </a:prstGeom>
        </p:spPr>
      </p:pic>
      <p:sp>
        <p:nvSpPr>
          <p:cNvPr id="5" name="TextBox 4"/>
          <p:cNvSpPr txBox="1"/>
          <p:nvPr/>
        </p:nvSpPr>
        <p:spPr>
          <a:xfrm>
            <a:off x="3006759" y="1979442"/>
            <a:ext cx="4663468" cy="707886"/>
          </a:xfrm>
          <a:prstGeom prst="rect">
            <a:avLst/>
          </a:prstGeom>
          <a:noFill/>
        </p:spPr>
        <p:txBody>
          <a:bodyPr wrap="square" rtlCol="0">
            <a:spAutoFit/>
          </a:bodyPr>
          <a:lstStyle/>
          <a:p>
            <a:r>
              <a:rPr lang="en-US" sz="2000" dirty="0" smtClean="0">
                <a:solidFill>
                  <a:schemeClr val="tx2"/>
                </a:solidFill>
              </a:rPr>
              <a:t>Department of Pediatrics</a:t>
            </a:r>
          </a:p>
          <a:p>
            <a:r>
              <a:rPr lang="en-US" sz="2000" dirty="0" smtClean="0">
                <a:solidFill>
                  <a:schemeClr val="tx2"/>
                </a:solidFill>
              </a:rPr>
              <a:t>Division of Pediatric Hematology/Oncology</a:t>
            </a:r>
            <a:endParaRPr lang="en-US" sz="2000" dirty="0">
              <a:solidFill>
                <a:schemeClr val="tx2"/>
              </a:solidFill>
            </a:endParaRPr>
          </a:p>
        </p:txBody>
      </p:sp>
    </p:spTree>
    <p:extLst>
      <p:ext uri="{BB962C8B-B14F-4D97-AF65-F5344CB8AC3E}">
        <p14:creationId xmlns:p14="http://schemas.microsoft.com/office/powerpoint/2010/main" val="21368796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Special Thanks to Supporters</a:t>
            </a:r>
            <a:endParaRPr lang="en-US" dirty="0">
              <a:solidFill>
                <a:srgbClr val="12195A"/>
              </a:solidFill>
              <a:latin typeface="Noteworthy Bold"/>
              <a:cs typeface="Noteworthy Bold"/>
            </a:endParaRPr>
          </a:p>
        </p:txBody>
      </p:sp>
      <p:sp>
        <p:nvSpPr>
          <p:cNvPr id="8" name="Content Placeholder 2"/>
          <p:cNvSpPr>
            <a:spLocks noGrp="1"/>
          </p:cNvSpPr>
          <p:nvPr>
            <p:ph idx="1"/>
          </p:nvPr>
        </p:nvSpPr>
        <p:spPr>
          <a:xfrm>
            <a:off x="149404" y="1625164"/>
            <a:ext cx="8957245" cy="4712513"/>
          </a:xfrm>
        </p:spPr>
        <p:txBody>
          <a:bodyPr>
            <a:normAutofit/>
          </a:bodyPr>
          <a:lstStyle/>
          <a:p>
            <a:r>
              <a:rPr lang="en-US" sz="3000" dirty="0" smtClean="0">
                <a:solidFill>
                  <a:srgbClr val="12195A"/>
                </a:solidFill>
                <a:latin typeface="Cambria"/>
                <a:cs typeface="Cambria"/>
              </a:rPr>
              <a:t>Dr. </a:t>
            </a:r>
            <a:r>
              <a:rPr lang="en-US" sz="3000" dirty="0" err="1" smtClean="0">
                <a:solidFill>
                  <a:srgbClr val="12195A"/>
                </a:solidFill>
                <a:latin typeface="Cambria"/>
                <a:cs typeface="Cambria"/>
              </a:rPr>
              <a:t>Rajen</a:t>
            </a:r>
            <a:r>
              <a:rPr lang="en-US" sz="3000" dirty="0" smtClean="0">
                <a:solidFill>
                  <a:srgbClr val="12195A"/>
                </a:solidFill>
                <a:latin typeface="Cambria"/>
                <a:cs typeface="Cambria"/>
              </a:rPr>
              <a:t> </a:t>
            </a:r>
            <a:r>
              <a:rPr lang="en-US" sz="3000" dirty="0" err="1" smtClean="0">
                <a:solidFill>
                  <a:srgbClr val="12195A"/>
                </a:solidFill>
                <a:latin typeface="Cambria"/>
                <a:cs typeface="Cambria"/>
              </a:rPr>
              <a:t>Mody</a:t>
            </a:r>
            <a:r>
              <a:rPr lang="en-US" sz="3000" dirty="0" smtClean="0">
                <a:solidFill>
                  <a:srgbClr val="12195A"/>
                </a:solidFill>
                <a:latin typeface="Cambria"/>
                <a:cs typeface="Cambria"/>
              </a:rPr>
              <a:t> (Pediatrics Hematology/Oncology)</a:t>
            </a:r>
          </a:p>
          <a:p>
            <a:r>
              <a:rPr lang="en-US" sz="3000" dirty="0" smtClean="0">
                <a:solidFill>
                  <a:srgbClr val="12195A"/>
                </a:solidFill>
                <a:latin typeface="Cambria"/>
                <a:cs typeface="Cambria"/>
              </a:rPr>
              <a:t>Professor Melanie </a:t>
            </a:r>
            <a:r>
              <a:rPr lang="en-US" sz="3000" dirty="0" err="1" smtClean="0">
                <a:solidFill>
                  <a:srgbClr val="12195A"/>
                </a:solidFill>
                <a:latin typeface="Cambria"/>
                <a:cs typeface="Cambria"/>
              </a:rPr>
              <a:t>Yergeau</a:t>
            </a:r>
            <a:r>
              <a:rPr lang="en-US" sz="3000" dirty="0" smtClean="0">
                <a:solidFill>
                  <a:srgbClr val="12195A"/>
                </a:solidFill>
                <a:latin typeface="Cambria"/>
                <a:cs typeface="Cambria"/>
              </a:rPr>
              <a:t> (English)</a:t>
            </a:r>
          </a:p>
          <a:p>
            <a:r>
              <a:rPr lang="en-US" sz="3000" dirty="0" smtClean="0">
                <a:solidFill>
                  <a:srgbClr val="12195A"/>
                </a:solidFill>
                <a:latin typeface="Cambria"/>
                <a:cs typeface="Cambria"/>
              </a:rPr>
              <a:t>C.S. Mott Children’s Hospital, University of Michigan</a:t>
            </a:r>
          </a:p>
          <a:p>
            <a:pPr lvl="1"/>
            <a:r>
              <a:rPr lang="en-US" sz="2600" dirty="0" smtClean="0">
                <a:solidFill>
                  <a:srgbClr val="12195A"/>
                </a:solidFill>
                <a:latin typeface="Cambria"/>
                <a:cs typeface="Cambria"/>
              </a:rPr>
              <a:t>Pediatrics Hematology/Oncology Staff</a:t>
            </a:r>
            <a:endParaRPr lang="en-US" sz="2600" dirty="0">
              <a:solidFill>
                <a:srgbClr val="12195A"/>
              </a:solidFill>
              <a:latin typeface="Cambria"/>
              <a:cs typeface="Cambria"/>
            </a:endParaRPr>
          </a:p>
          <a:p>
            <a:pPr lvl="1"/>
            <a:r>
              <a:rPr lang="en-US" sz="2600" dirty="0">
                <a:solidFill>
                  <a:srgbClr val="12195A"/>
                </a:solidFill>
                <a:latin typeface="Cambria"/>
                <a:cs typeface="Cambria"/>
              </a:rPr>
              <a:t>Patients and families </a:t>
            </a:r>
            <a:endParaRPr lang="en-US" dirty="0" smtClean="0">
              <a:solidFill>
                <a:srgbClr val="12195A"/>
              </a:solidFill>
              <a:latin typeface="Cambria"/>
              <a:cs typeface="Cambria"/>
            </a:endParaRPr>
          </a:p>
          <a:p>
            <a:endParaRPr lang="en-US" dirty="0" smtClean="0">
              <a:solidFill>
                <a:srgbClr val="12195A"/>
              </a:solidFill>
              <a:latin typeface="Noteworthy Bold"/>
              <a:cs typeface="Noteworthy Bold"/>
            </a:endParaRPr>
          </a:p>
        </p:txBody>
      </p:sp>
      <p:sp>
        <p:nvSpPr>
          <p:cNvPr id="4" name="Slide Number Placeholder 3"/>
          <p:cNvSpPr>
            <a:spLocks noGrp="1"/>
          </p:cNvSpPr>
          <p:nvPr>
            <p:ph type="sldNum" sz="quarter" idx="12"/>
          </p:nvPr>
        </p:nvSpPr>
        <p:spPr/>
        <p:txBody>
          <a:bodyPr/>
          <a:lstStyle/>
          <a:p>
            <a:fld id="{9A2F7AC1-13E3-7540-9DCC-8FD30F1E155A}" type="slidenum">
              <a:rPr lang="en-US" smtClean="0"/>
              <a:t>22</a:t>
            </a:fld>
            <a:endParaRPr lang="en-US"/>
          </a:p>
        </p:txBody>
      </p:sp>
    </p:spTree>
    <p:extLst>
      <p:ext uri="{BB962C8B-B14F-4D97-AF65-F5344CB8AC3E}">
        <p14:creationId xmlns:p14="http://schemas.microsoft.com/office/powerpoint/2010/main" val="13976221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408" y="1946709"/>
            <a:ext cx="8229600" cy="1806751"/>
          </a:xfrm>
        </p:spPr>
        <p:txBody>
          <a:bodyPr>
            <a:normAutofit fontScale="90000"/>
          </a:bodyPr>
          <a:lstStyle/>
          <a:p>
            <a:r>
              <a:rPr lang="en-US" sz="5600" dirty="0" smtClean="0">
                <a:solidFill>
                  <a:srgbClr val="12195A"/>
                </a:solidFill>
                <a:latin typeface="Noteworthy Bold"/>
                <a:cs typeface="Noteworthy Bold"/>
              </a:rPr>
              <a:t>Thank you</a:t>
            </a:r>
            <a:r>
              <a:rPr lang="en-US" sz="5600" dirty="0">
                <a:solidFill>
                  <a:srgbClr val="12195A"/>
                </a:solidFill>
                <a:latin typeface="Noteworthy Bold"/>
                <a:cs typeface="Noteworthy Bold"/>
              </a:rPr>
              <a:t/>
            </a:r>
            <a:br>
              <a:rPr lang="en-US" sz="5600" dirty="0">
                <a:solidFill>
                  <a:srgbClr val="12195A"/>
                </a:solidFill>
                <a:latin typeface="Noteworthy Bold"/>
                <a:cs typeface="Noteworthy Bold"/>
              </a:rPr>
            </a:br>
            <a:r>
              <a:rPr lang="en-US" sz="3000" dirty="0" smtClean="0">
                <a:solidFill>
                  <a:srgbClr val="12195A"/>
                </a:solidFill>
                <a:latin typeface="Cambria"/>
                <a:cs typeface="Cambria"/>
              </a:rPr>
              <a:t>Trisha Paul</a:t>
            </a:r>
            <a:br>
              <a:rPr lang="en-US" sz="3000" dirty="0" smtClean="0">
                <a:solidFill>
                  <a:srgbClr val="12195A"/>
                </a:solidFill>
                <a:latin typeface="Cambria"/>
                <a:cs typeface="Cambria"/>
              </a:rPr>
            </a:br>
            <a:r>
              <a:rPr lang="en-US" sz="3000" dirty="0" err="1" smtClean="0">
                <a:solidFill>
                  <a:srgbClr val="12195A"/>
                </a:solidFill>
                <a:latin typeface="Cambria"/>
                <a:cs typeface="Cambria"/>
              </a:rPr>
              <a:t>tkpaul@umich.edu</a:t>
            </a:r>
            <a:r>
              <a:rPr lang="en-US" sz="3000" dirty="0" smtClean="0">
                <a:solidFill>
                  <a:srgbClr val="12195A"/>
                </a:solidFill>
                <a:latin typeface="Cambria"/>
                <a:cs typeface="Cambria"/>
              </a:rPr>
              <a:t/>
            </a:r>
            <a:br>
              <a:rPr lang="en-US" sz="3000" dirty="0" smtClean="0">
                <a:solidFill>
                  <a:srgbClr val="12195A"/>
                </a:solidFill>
                <a:latin typeface="Cambria"/>
                <a:cs typeface="Cambria"/>
              </a:rPr>
            </a:br>
            <a:r>
              <a:rPr lang="en-US" sz="3000" dirty="0" err="1" smtClean="0">
                <a:solidFill>
                  <a:srgbClr val="12195A"/>
                </a:solidFill>
                <a:latin typeface="Cambria"/>
                <a:cs typeface="Cambria"/>
              </a:rPr>
              <a:t>illnessnarratives.com</a:t>
            </a:r>
            <a:endParaRPr lang="en-US" sz="3000" dirty="0">
              <a:solidFill>
                <a:srgbClr val="12195A"/>
              </a:solidFill>
              <a:latin typeface="Cambria"/>
              <a:cs typeface="Cambria"/>
            </a:endParaRPr>
          </a:p>
        </p:txBody>
      </p:sp>
      <p:pic>
        <p:nvPicPr>
          <p:cNvPr id="5" name="Picture 4" descr="Research logo.png"/>
          <p:cNvPicPr>
            <a:picLocks noChangeAspect="1"/>
          </p:cNvPicPr>
          <p:nvPr/>
        </p:nvPicPr>
        <p:blipFill rotWithShape="1">
          <a:blip r:embed="rId3">
            <a:extLst>
              <a:ext uri="{28A0092B-C50C-407E-A947-70E740481C1C}">
                <a14:useLocalDpi xmlns:a14="http://schemas.microsoft.com/office/drawing/2010/main" val="0"/>
              </a:ext>
            </a:extLst>
          </a:blip>
          <a:srcRect l="5001" t="13709" r="3571" b="18390"/>
          <a:stretch/>
        </p:blipFill>
        <p:spPr>
          <a:xfrm>
            <a:off x="0" y="5380164"/>
            <a:ext cx="5674891" cy="1477836"/>
          </a:xfrm>
          <a:prstGeom prst="rect">
            <a:avLst/>
          </a:prstGeom>
        </p:spPr>
      </p:pic>
      <p:sp>
        <p:nvSpPr>
          <p:cNvPr id="4" name="Slide Number Placeholder 3"/>
          <p:cNvSpPr>
            <a:spLocks noGrp="1"/>
          </p:cNvSpPr>
          <p:nvPr>
            <p:ph type="sldNum" sz="quarter" idx="12"/>
          </p:nvPr>
        </p:nvSpPr>
        <p:spPr/>
        <p:txBody>
          <a:bodyPr/>
          <a:lstStyle/>
          <a:p>
            <a:fld id="{9A2F7AC1-13E3-7540-9DCC-8FD30F1E155A}" type="slidenum">
              <a:rPr lang="en-US" smtClean="0"/>
              <a:t>23</a:t>
            </a:fld>
            <a:endParaRPr lang="en-US"/>
          </a:p>
        </p:txBody>
      </p:sp>
    </p:spTree>
    <p:extLst>
      <p:ext uri="{BB962C8B-B14F-4D97-AF65-F5344CB8AC3E}">
        <p14:creationId xmlns:p14="http://schemas.microsoft.com/office/powerpoint/2010/main" val="62390739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32512</TotalTime>
  <Words>3802</Words>
  <Application>Microsoft Macintosh PowerPoint</Application>
  <PresentationFormat>On-screen Show (4:3)</PresentationFormat>
  <Paragraphs>202</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What are Illness Narratives?</vt:lpstr>
      <vt:lpstr>Literary Illness Narratives about Cancer</vt:lpstr>
      <vt:lpstr>PowerPoint Presentation</vt:lpstr>
      <vt:lpstr>Childhood Cancer Narratives</vt:lpstr>
      <vt:lpstr>The Idea</vt:lpstr>
      <vt:lpstr>Participants</vt:lpstr>
      <vt:lpstr>Activity</vt:lpstr>
      <vt:lpstr>Activity- Prompts</vt:lpstr>
      <vt:lpstr>After Activity- Patients</vt:lpstr>
      <vt:lpstr>Participant Observation</vt:lpstr>
      <vt:lpstr>Narrative Intervention</vt:lpstr>
      <vt:lpstr>“The World of Childhood Cancer”</vt:lpstr>
      <vt:lpstr>Spoken  “I don’t think that I’ve ever really spoken about my cancer this much”</vt:lpstr>
      <vt:lpstr>Written</vt:lpstr>
      <vt:lpstr>Drawing</vt:lpstr>
      <vt:lpstr>PowerPoint Presentation</vt:lpstr>
      <vt:lpstr>Further Research</vt:lpstr>
      <vt:lpstr>Medical Implications</vt:lpstr>
      <vt:lpstr>Conclusions</vt:lpstr>
      <vt:lpstr>Special Thanks to Sponsors</vt:lpstr>
      <vt:lpstr>Special Thanks to Supporters</vt:lpstr>
      <vt:lpstr>Thank you Trisha Paul tkpaul@umich.edu illnessnarratives.com</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Chronicling Childhood Cancer: Illuminating the Illness Experience through Narrative</dc:title>
  <dc:creator>Trisha Paul</dc:creator>
  <cp:lastModifiedBy>Trisha Paul</cp:lastModifiedBy>
  <cp:revision>974</cp:revision>
  <cp:lastPrinted>2013-09-25T22:45:47Z</cp:lastPrinted>
  <dcterms:created xsi:type="dcterms:W3CDTF">2013-05-07T23:05:58Z</dcterms:created>
  <dcterms:modified xsi:type="dcterms:W3CDTF">2013-10-01T18:01:51Z</dcterms:modified>
</cp:coreProperties>
</file>