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5" r:id="rId1"/>
  </p:sldMasterIdLst>
  <p:notesMasterIdLst>
    <p:notesMasterId r:id="rId10"/>
  </p:notesMasterIdLst>
  <p:sldIdLst>
    <p:sldId id="256" r:id="rId2"/>
    <p:sldId id="257" r:id="rId3"/>
    <p:sldId id="260" r:id="rId4"/>
    <p:sldId id="262" r:id="rId5"/>
    <p:sldId id="263" r:id="rId6"/>
    <p:sldId id="261" r:id="rId7"/>
    <p:sldId id="265"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218" autoAdjust="0"/>
  </p:normalViewPr>
  <p:slideViewPr>
    <p:cSldViewPr snapToGrid="0" snapToObjects="1">
      <p:cViewPr>
        <p:scale>
          <a:sx n="72" d="100"/>
          <a:sy n="72" d="100"/>
        </p:scale>
        <p:origin x="-1600" y="-1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7CC049-4BD8-4A4A-8080-08A6075EE7F7}" type="datetimeFigureOut">
              <a:rPr lang="en-US" smtClean="0"/>
              <a:t>1/30/14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B42EFC-0024-6143-96E1-1906436C642D}" type="slidenum">
              <a:rPr lang="en-US" smtClean="0"/>
              <a:t>‹#›</a:t>
            </a:fld>
            <a:endParaRPr lang="en-US"/>
          </a:p>
        </p:txBody>
      </p:sp>
    </p:spTree>
    <p:extLst>
      <p:ext uri="{BB962C8B-B14F-4D97-AF65-F5344CB8AC3E}">
        <p14:creationId xmlns:p14="http://schemas.microsoft.com/office/powerpoint/2010/main" val="7588732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B42EFC-0024-6143-96E1-1906436C642D}" type="slidenum">
              <a:rPr lang="en-US" smtClean="0"/>
              <a:t>2</a:t>
            </a:fld>
            <a:endParaRPr lang="en-US"/>
          </a:p>
        </p:txBody>
      </p:sp>
    </p:spTree>
    <p:extLst>
      <p:ext uri="{BB962C8B-B14F-4D97-AF65-F5344CB8AC3E}">
        <p14:creationId xmlns:p14="http://schemas.microsoft.com/office/powerpoint/2010/main" val="4228116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Kleinman</a:t>
            </a:r>
            <a:r>
              <a:rPr lang="en-US" dirty="0" smtClean="0"/>
              <a:t> </a:t>
            </a:r>
            <a:r>
              <a:rPr lang="en-US" dirty="0" err="1" smtClean="0"/>
              <a:t>pgs</a:t>
            </a:r>
            <a:r>
              <a:rPr lang="en-US" dirty="0" smtClean="0"/>
              <a:t> 1-2</a:t>
            </a:r>
            <a:endParaRPr lang="en-US" dirty="0"/>
          </a:p>
        </p:txBody>
      </p:sp>
      <p:sp>
        <p:nvSpPr>
          <p:cNvPr id="4" name="Slide Number Placeholder 3"/>
          <p:cNvSpPr>
            <a:spLocks noGrp="1"/>
          </p:cNvSpPr>
          <p:nvPr>
            <p:ph type="sldNum" sz="quarter" idx="10"/>
          </p:nvPr>
        </p:nvSpPr>
        <p:spPr/>
        <p:txBody>
          <a:bodyPr/>
          <a:lstStyle/>
          <a:p>
            <a:fld id="{82B42EFC-0024-6143-96E1-1906436C642D}" type="slidenum">
              <a:rPr lang="en-US" smtClean="0"/>
              <a:t>3</a:t>
            </a:fld>
            <a:endParaRPr lang="en-US"/>
          </a:p>
        </p:txBody>
      </p:sp>
    </p:spTree>
    <p:extLst>
      <p:ext uri="{BB962C8B-B14F-4D97-AF65-F5344CB8AC3E}">
        <p14:creationId xmlns:p14="http://schemas.microsoft.com/office/powerpoint/2010/main" val="397969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www.webmd.com</a:t>
            </a:r>
            <a:r>
              <a:rPr lang="en-US" dirty="0" smtClean="0"/>
              <a:t>/depression/guide/major-depression</a:t>
            </a:r>
            <a:endParaRPr lang="en-US" dirty="0"/>
          </a:p>
        </p:txBody>
      </p:sp>
      <p:sp>
        <p:nvSpPr>
          <p:cNvPr id="4" name="Slide Number Placeholder 3"/>
          <p:cNvSpPr>
            <a:spLocks noGrp="1"/>
          </p:cNvSpPr>
          <p:nvPr>
            <p:ph type="sldNum" sz="quarter" idx="10"/>
          </p:nvPr>
        </p:nvSpPr>
        <p:spPr/>
        <p:txBody>
          <a:bodyPr/>
          <a:lstStyle/>
          <a:p>
            <a:fld id="{82B42EFC-0024-6143-96E1-1906436C642D}" type="slidenum">
              <a:rPr lang="en-US" smtClean="0"/>
              <a:t>5</a:t>
            </a:fld>
            <a:endParaRPr lang="en-US"/>
          </a:p>
        </p:txBody>
      </p:sp>
    </p:spTree>
    <p:extLst>
      <p:ext uri="{BB962C8B-B14F-4D97-AF65-F5344CB8AC3E}">
        <p14:creationId xmlns:p14="http://schemas.microsoft.com/office/powerpoint/2010/main" val="2402027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B42EFC-0024-6143-96E1-1906436C642D}" type="slidenum">
              <a:rPr lang="en-US" smtClean="0"/>
              <a:t>6</a:t>
            </a:fld>
            <a:endParaRPr lang="en-US"/>
          </a:p>
        </p:txBody>
      </p:sp>
    </p:spTree>
    <p:extLst>
      <p:ext uri="{BB962C8B-B14F-4D97-AF65-F5344CB8AC3E}">
        <p14:creationId xmlns:p14="http://schemas.microsoft.com/office/powerpoint/2010/main" val="869872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DB32461A-250E-4A29-9E9B-599CA3838FA1}" type="datetime1">
              <a:rPr lang="en-US" smtClean="0"/>
              <a:pPr/>
              <a:t>1/30/14</a:t>
            </a:fld>
            <a:endParaRPr lang="en-US" dirty="0"/>
          </a:p>
        </p:txBody>
      </p:sp>
      <p:sp>
        <p:nvSpPr>
          <p:cNvPr id="16" name="Slide Number Placeholder 15"/>
          <p:cNvSpPr>
            <a:spLocks noGrp="1"/>
          </p:cNvSpPr>
          <p:nvPr>
            <p:ph type="sldNum" sz="quarter" idx="11"/>
          </p:nvPr>
        </p:nvSpPr>
        <p:spPr/>
        <p:txBody>
          <a:bodyPr/>
          <a:lstStyle/>
          <a:p>
            <a:fld id="{CF40B41D-FD10-4A38-B39B-626510BD49B7}"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DF1AD66C-382E-48AD-8F4C-E87C4D4A8B28}" type="datetime1">
              <a:rPr lang="en-US" smtClean="0"/>
              <a:pPr/>
              <a:t>1/30/14</a:t>
            </a:fld>
            <a:endParaRPr lang="en-US"/>
          </a:p>
        </p:txBody>
      </p:sp>
      <p:sp>
        <p:nvSpPr>
          <p:cNvPr id="15" name="Slide Number Placeholder 14"/>
          <p:cNvSpPr>
            <a:spLocks noGrp="1"/>
          </p:cNvSpPr>
          <p:nvPr>
            <p:ph type="sldNum" sz="quarter" idx="11"/>
          </p:nvPr>
        </p:nvSpPr>
        <p:spPr/>
        <p:txBody>
          <a:bodyPr/>
          <a:lstStyle/>
          <a:p>
            <a:fld id="{CF40B41D-FD10-4A38-B39B-626510BD49B7}"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26F4ADA4-35DF-4BD1-8C53-4246F035229A}" type="datetime1">
              <a:rPr lang="en-US" smtClean="0"/>
              <a:pPr/>
              <a:t>1/30/14</a:t>
            </a:fld>
            <a:endParaRPr lang="en-US"/>
          </a:p>
        </p:txBody>
      </p:sp>
      <p:sp>
        <p:nvSpPr>
          <p:cNvPr id="13" name="Slide Number Placeholder 12"/>
          <p:cNvSpPr>
            <a:spLocks noGrp="1"/>
          </p:cNvSpPr>
          <p:nvPr>
            <p:ph type="sldNum" sz="quarter" idx="11"/>
          </p:nvPr>
        </p:nvSpPr>
        <p:spPr/>
        <p:txBody>
          <a:bodyPr/>
          <a:lstStyle/>
          <a:p>
            <a:fld id="{CF40B41D-FD10-4A38-B39B-626510BD49B7}"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659F63ED-02B1-490A-8EAD-E0CB136D5388}" type="datetime1">
              <a:rPr lang="en-US" smtClean="0"/>
              <a:pPr/>
              <a:t>1/30/14</a:t>
            </a:fld>
            <a:endParaRPr lang="en-US"/>
          </a:p>
        </p:txBody>
      </p:sp>
      <p:sp>
        <p:nvSpPr>
          <p:cNvPr id="9" name="Slide Number Placeholder 8"/>
          <p:cNvSpPr>
            <a:spLocks noGrp="1"/>
          </p:cNvSpPr>
          <p:nvPr>
            <p:ph type="sldNum" sz="quarter" idx="11"/>
          </p:nvPr>
        </p:nvSpPr>
        <p:spPr/>
        <p:txBody>
          <a:bodyPr/>
          <a:lstStyle/>
          <a:p>
            <a:fld id="{CF40B41D-FD10-4A38-B39B-626510BD49B7}"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6F771BB6-685D-4518-8FAD-1882B9671546}" type="datetime1">
              <a:rPr lang="en-US" smtClean="0"/>
              <a:pPr/>
              <a:t>1/30/14</a:t>
            </a:fld>
            <a:endParaRPr lang="en-US"/>
          </a:p>
        </p:txBody>
      </p:sp>
      <p:sp>
        <p:nvSpPr>
          <p:cNvPr id="15" name="Slide Number Placeholder 14"/>
          <p:cNvSpPr>
            <a:spLocks noGrp="1"/>
          </p:cNvSpPr>
          <p:nvPr>
            <p:ph type="sldNum" sz="quarter" idx="11"/>
          </p:nvPr>
        </p:nvSpPr>
        <p:spPr/>
        <p:txBody>
          <a:bodyPr/>
          <a:lstStyle/>
          <a:p>
            <a:fld id="{CF40B41D-FD10-4A38-B39B-626510BD49B7}"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465FFBFE-5C08-4E0E-AF38-FB925F0B4D71}" type="datetime1">
              <a:rPr lang="en-US" smtClean="0"/>
              <a:pPr/>
              <a:t>1/30/14</a:t>
            </a:fld>
            <a:endParaRPr lang="en-US"/>
          </a:p>
        </p:txBody>
      </p:sp>
      <p:sp>
        <p:nvSpPr>
          <p:cNvPr id="8" name="Slide Number Placeholder 7"/>
          <p:cNvSpPr>
            <a:spLocks noGrp="1"/>
          </p:cNvSpPr>
          <p:nvPr>
            <p:ph type="sldNum" sz="quarter" idx="11"/>
          </p:nvPr>
        </p:nvSpPr>
        <p:spPr/>
        <p:txBody>
          <a:bodyPr/>
          <a:lstStyle/>
          <a:p>
            <a:fld id="{CF40B41D-FD10-4A38-B39B-626510BD49B7}"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23242C-D747-4ADD-80D8-99421268E3A8}" type="datetime1">
              <a:rPr lang="en-US" smtClean="0"/>
              <a:pPr/>
              <a:t>1/30/14</a:t>
            </a:fld>
            <a:endParaRPr lang="en-US" dirty="0"/>
          </a:p>
        </p:txBody>
      </p:sp>
      <p:sp>
        <p:nvSpPr>
          <p:cNvPr id="6" name="Slide Number Placeholder 5"/>
          <p:cNvSpPr>
            <a:spLocks noGrp="1"/>
          </p:cNvSpPr>
          <p:nvPr>
            <p:ph type="sldNum" sz="quarter" idx="11"/>
          </p:nvPr>
        </p:nvSpPr>
        <p:spPr/>
        <p:txBody>
          <a:bodyPr/>
          <a:lstStyle/>
          <a:p>
            <a:fld id="{CF40B41D-FD10-4A38-B39B-626510BD49B7}" type="slidenum">
              <a:rPr lang="en-US" smtClean="0"/>
              <a:pPr/>
              <a:t>‹#›</a:t>
            </a:fld>
            <a:endParaRPr lang="en-US" dirty="0"/>
          </a:p>
        </p:txBody>
      </p:sp>
      <p:sp>
        <p:nvSpPr>
          <p:cNvPr id="7" name="Footer Placeholder 6"/>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06E82007-CDD1-4BCF-B9F4-9D458EFEEFE1}" type="datetime1">
              <a:rPr lang="en-US" smtClean="0"/>
              <a:pPr/>
              <a:t>1/30/14</a:t>
            </a:fld>
            <a:endParaRPr lang="en-US"/>
          </a:p>
        </p:txBody>
      </p:sp>
      <p:sp>
        <p:nvSpPr>
          <p:cNvPr id="16" name="Slide Number Placeholder 15"/>
          <p:cNvSpPr>
            <a:spLocks noGrp="1"/>
          </p:cNvSpPr>
          <p:nvPr>
            <p:ph type="sldNum" sz="quarter" idx="11"/>
          </p:nvPr>
        </p:nvSpPr>
        <p:spPr/>
        <p:txBody>
          <a:bodyPr/>
          <a:lstStyle/>
          <a:p>
            <a:fld id="{CF40B41D-FD10-4A38-B39B-626510BD49B7}" type="slidenum">
              <a:rPr lang="en-US" smtClean="0"/>
              <a:pPr/>
              <a:t>‹#›</a:t>
            </a:fld>
            <a:endParaRPr lang="en-US"/>
          </a:p>
        </p:txBody>
      </p:sp>
      <p:sp>
        <p:nvSpPr>
          <p:cNvPr id="17" name="Footer Placeholder 16"/>
          <p:cNvSpPr>
            <a:spLocks noGrp="1"/>
          </p:cNvSpPr>
          <p:nvPr>
            <p:ph type="ftr" sz="quarter" idx="12"/>
          </p:nvPr>
        </p:nvSpPr>
        <p:spPr/>
        <p:txBody>
          <a:bodyPr/>
          <a:lstStyle/>
          <a:p>
            <a:endParaRPr lang="en-US" dirty="0"/>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34A4F265-CA88-4C30-A9AD-02E6A5184734}" type="datetime1">
              <a:rPr lang="en-US" smtClean="0"/>
              <a:pPr/>
              <a:t>1/30/14</a:t>
            </a:fld>
            <a:endParaRPr lang="en-US"/>
          </a:p>
        </p:txBody>
      </p:sp>
      <p:sp>
        <p:nvSpPr>
          <p:cNvPr id="14" name="Slide Number Placeholder 13"/>
          <p:cNvSpPr>
            <a:spLocks noGrp="1"/>
          </p:cNvSpPr>
          <p:nvPr>
            <p:ph type="sldNum" sz="quarter" idx="11"/>
          </p:nvPr>
        </p:nvSpPr>
        <p:spPr/>
        <p:txBody>
          <a:bodyPr/>
          <a:lstStyle/>
          <a:p>
            <a:fld id="{CF40B41D-FD10-4A38-B39B-626510BD49B7}"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81099-48EC-46A3-9530-F58EB96AF77C}" type="datetime1">
              <a:rPr lang="en-US" smtClean="0"/>
              <a:pPr/>
              <a:t>1/30/14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697E24-FFB9-4C73-8C6D-E02A7AD33DB8}" type="datetime1">
              <a:rPr lang="en-US" smtClean="0"/>
              <a:pPr/>
              <a:t>1/30/14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3823242C-D747-4ADD-80D8-99421268E3A8}" type="datetime1">
              <a:rPr lang="en-US" smtClean="0"/>
              <a:pPr/>
              <a:t>1/30/14</a:t>
            </a:fld>
            <a:endParaRPr lang="en-US" dirty="0"/>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dirty="0"/>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CF40B41D-FD10-4A38-B39B-626510BD49B7}"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5099" y="2744189"/>
            <a:ext cx="6477000" cy="1914144"/>
          </a:xfrm>
        </p:spPr>
        <p:txBody>
          <a:bodyPr/>
          <a:lstStyle/>
          <a:p>
            <a:r>
              <a:rPr lang="en-US" dirty="0" smtClean="0"/>
              <a:t>Sylvia Plath </a:t>
            </a:r>
            <a:br>
              <a:rPr lang="en-US" dirty="0" smtClean="0"/>
            </a:br>
            <a:r>
              <a:rPr lang="en-US" i="1" dirty="0" smtClean="0"/>
              <a:t>The Bell Jar</a:t>
            </a:r>
            <a:endParaRPr lang="en-US" i="1" dirty="0"/>
          </a:p>
        </p:txBody>
      </p:sp>
      <p:sp>
        <p:nvSpPr>
          <p:cNvPr id="3" name="Subtitle 2"/>
          <p:cNvSpPr>
            <a:spLocks noGrp="1"/>
          </p:cNvSpPr>
          <p:nvPr>
            <p:ph type="subTitle" idx="1"/>
          </p:nvPr>
        </p:nvSpPr>
        <p:spPr>
          <a:xfrm>
            <a:off x="2175099" y="4388767"/>
            <a:ext cx="6477000" cy="1174088"/>
          </a:xfrm>
        </p:spPr>
        <p:txBody>
          <a:bodyPr/>
          <a:lstStyle/>
          <a:p>
            <a:r>
              <a:rPr lang="en-US" dirty="0" smtClean="0"/>
              <a:t>Trisha Paul</a:t>
            </a:r>
            <a:endParaRPr lang="en-US" dirty="0"/>
          </a:p>
        </p:txBody>
      </p:sp>
      <p:pic>
        <p:nvPicPr>
          <p:cNvPr id="6" name="Picture 5" descr="Macintosh HD:Users:trishapaul:Desktop:imgres-1.jpeg"/>
          <p:cNvPicPr/>
          <p:nvPr/>
        </p:nvPicPr>
        <p:blipFill>
          <a:blip r:embed="rId2">
            <a:extLst>
              <a:ext uri="{28A0092B-C50C-407E-A947-70E740481C1C}">
                <a14:useLocalDpi xmlns:a14="http://schemas.microsoft.com/office/drawing/2010/main" val="0"/>
              </a:ext>
            </a:extLst>
          </a:blip>
          <a:srcRect/>
          <a:stretch>
            <a:fillRect/>
          </a:stretch>
        </p:blipFill>
        <p:spPr bwMode="auto">
          <a:xfrm>
            <a:off x="250046" y="6198507"/>
            <a:ext cx="1141095" cy="395157"/>
          </a:xfrm>
          <a:prstGeom prst="rect">
            <a:avLst/>
          </a:prstGeom>
          <a:noFill/>
          <a:ln>
            <a:noFill/>
          </a:ln>
        </p:spPr>
      </p:pic>
      <p:sp>
        <p:nvSpPr>
          <p:cNvPr id="7" name="TextBox 6"/>
          <p:cNvSpPr txBox="1"/>
          <p:nvPr/>
        </p:nvSpPr>
        <p:spPr>
          <a:xfrm>
            <a:off x="1391141" y="6059613"/>
            <a:ext cx="7752859" cy="923330"/>
          </a:xfrm>
          <a:prstGeom prst="rect">
            <a:avLst/>
          </a:prstGeom>
          <a:noFill/>
        </p:spPr>
        <p:txBody>
          <a:bodyPr wrap="square" rtlCol="0">
            <a:spAutoFit/>
          </a:bodyPr>
          <a:lstStyle/>
          <a:p>
            <a:r>
              <a:rPr lang="en-US" i="1" dirty="0" smtClean="0"/>
              <a:t>Unless </a:t>
            </a:r>
            <a:r>
              <a:rPr lang="en-US" i="1" dirty="0"/>
              <a:t>otherwise noted, this material is made available under the terms of the Creative Commons Attribution-</a:t>
            </a:r>
            <a:r>
              <a:rPr lang="en-US" i="1" dirty="0" err="1"/>
              <a:t>ShareAlike</a:t>
            </a:r>
            <a:r>
              <a:rPr lang="en-US" i="1" dirty="0"/>
              <a:t> 3.0 License.</a:t>
            </a:r>
            <a:endParaRPr lang="en-US" dirty="0"/>
          </a:p>
          <a:p>
            <a:endParaRPr lang="en-US" dirty="0"/>
          </a:p>
        </p:txBody>
      </p:sp>
    </p:spTree>
    <p:extLst>
      <p:ext uri="{BB962C8B-B14F-4D97-AF65-F5344CB8AC3E}">
        <p14:creationId xmlns:p14="http://schemas.microsoft.com/office/powerpoint/2010/main" val="29089348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914400" y="1735138"/>
            <a:ext cx="7572188" cy="4056062"/>
          </a:xfrm>
        </p:spPr>
        <p:txBody>
          <a:bodyPr>
            <a:normAutofit/>
          </a:bodyPr>
          <a:lstStyle/>
          <a:p>
            <a:pPr lvl="1"/>
            <a:r>
              <a:rPr lang="en-US" sz="2500" dirty="0" smtClean="0"/>
              <a:t>American writer (poetry, short stories, novels)</a:t>
            </a:r>
          </a:p>
          <a:p>
            <a:pPr lvl="1"/>
            <a:r>
              <a:rPr lang="en-US" sz="2500" dirty="0" smtClean="0"/>
              <a:t>Married to poet laureate Ted </a:t>
            </a:r>
            <a:r>
              <a:rPr lang="en-US" sz="2500" dirty="0" smtClean="0"/>
              <a:t>Hughes, 2 kids</a:t>
            </a:r>
            <a:endParaRPr lang="en-US" sz="2500" dirty="0" smtClean="0"/>
          </a:p>
          <a:p>
            <a:pPr lvl="1"/>
            <a:endParaRPr lang="en-US" sz="2500" dirty="0" smtClean="0"/>
          </a:p>
          <a:p>
            <a:pPr lvl="1"/>
            <a:r>
              <a:rPr lang="en-US" sz="2500" dirty="0" smtClean="0"/>
              <a:t>Committed suicide in 1963 (age 31</a:t>
            </a:r>
            <a:r>
              <a:rPr lang="en-US" sz="2500" dirty="0" smtClean="0"/>
              <a:t>)</a:t>
            </a:r>
          </a:p>
          <a:p>
            <a:pPr lvl="2"/>
            <a:r>
              <a:rPr lang="en-US" sz="2300" dirty="0" smtClean="0"/>
              <a:t>One month after the publication of </a:t>
            </a:r>
            <a:r>
              <a:rPr lang="en-US" sz="2300" i="1" dirty="0" smtClean="0"/>
              <a:t>The Bell Jar</a:t>
            </a:r>
            <a:endParaRPr lang="en-US" sz="2300" i="1" dirty="0" smtClean="0"/>
          </a:p>
          <a:p>
            <a:pPr lvl="1"/>
            <a:endParaRPr lang="en-US" dirty="0" smtClean="0"/>
          </a:p>
        </p:txBody>
      </p:sp>
      <p:sp>
        <p:nvSpPr>
          <p:cNvPr id="2" name="Title 1"/>
          <p:cNvSpPr>
            <a:spLocks noGrp="1"/>
          </p:cNvSpPr>
          <p:nvPr>
            <p:ph type="title"/>
          </p:nvPr>
        </p:nvSpPr>
        <p:spPr>
          <a:xfrm>
            <a:off x="914400" y="697473"/>
            <a:ext cx="7313613" cy="868362"/>
          </a:xfrm>
        </p:spPr>
        <p:txBody>
          <a:bodyPr/>
          <a:lstStyle/>
          <a:p>
            <a:r>
              <a:rPr lang="en-US" dirty="0" smtClean="0"/>
              <a:t>Who is Sylvia Plath?</a:t>
            </a:r>
            <a:endParaRPr lang="en-US" dirty="0"/>
          </a:p>
        </p:txBody>
      </p:sp>
    </p:spTree>
    <p:extLst>
      <p:ext uri="{BB962C8B-B14F-4D97-AF65-F5344CB8AC3E}">
        <p14:creationId xmlns:p14="http://schemas.microsoft.com/office/powerpoint/2010/main" val="140537045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784" y="249132"/>
            <a:ext cx="7543800" cy="914400"/>
          </a:xfrm>
        </p:spPr>
        <p:txBody>
          <a:bodyPr/>
          <a:lstStyle/>
          <a:p>
            <a:r>
              <a:rPr lang="en-US" i="1" dirty="0" smtClean="0"/>
              <a:t>The Bell Jar</a:t>
            </a:r>
            <a:endParaRPr lang="en-US" i="1" dirty="0"/>
          </a:p>
        </p:txBody>
      </p:sp>
      <p:pic>
        <p:nvPicPr>
          <p:cNvPr id="15" name="Picture 14" descr="The_Bell_Jar_Heinemann_6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708" y="1975292"/>
            <a:ext cx="2733773" cy="3880945"/>
          </a:xfrm>
          <a:prstGeom prst="rect">
            <a:avLst/>
          </a:prstGeom>
        </p:spPr>
      </p:pic>
      <p:sp>
        <p:nvSpPr>
          <p:cNvPr id="16" name="TextBox 15"/>
          <p:cNvSpPr txBox="1"/>
          <p:nvPr/>
        </p:nvSpPr>
        <p:spPr>
          <a:xfrm>
            <a:off x="-178614" y="5891845"/>
            <a:ext cx="3334112" cy="646331"/>
          </a:xfrm>
          <a:prstGeom prst="rect">
            <a:avLst/>
          </a:prstGeom>
          <a:noFill/>
        </p:spPr>
        <p:txBody>
          <a:bodyPr wrap="square" rtlCol="0">
            <a:spAutoFit/>
          </a:bodyPr>
          <a:lstStyle/>
          <a:p>
            <a:pPr algn="ctr"/>
            <a:r>
              <a:rPr lang="en-US" dirty="0"/>
              <a:t>Heinemann First </a:t>
            </a:r>
            <a:r>
              <a:rPr lang="en-US" dirty="0" smtClean="0"/>
              <a:t>Edition</a:t>
            </a:r>
          </a:p>
          <a:p>
            <a:pPr algn="ctr"/>
            <a:r>
              <a:rPr lang="en-US" dirty="0" smtClean="0"/>
              <a:t> </a:t>
            </a:r>
            <a:r>
              <a:rPr lang="en-US" dirty="0"/>
              <a:t>1963</a:t>
            </a:r>
          </a:p>
        </p:txBody>
      </p:sp>
      <p:pic>
        <p:nvPicPr>
          <p:cNvPr id="17" name="Picture 16" descr="The-new-cover-for-The-Bel-00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4478" y="1975292"/>
            <a:ext cx="2490908" cy="3922047"/>
          </a:xfrm>
          <a:prstGeom prst="rect">
            <a:avLst/>
          </a:prstGeom>
        </p:spPr>
      </p:pic>
      <p:pic>
        <p:nvPicPr>
          <p:cNvPr id="18" name="Picture 17" descr="tumblr_lb8qaeXtrI1qaouh8o1_500.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4455" y="1975292"/>
            <a:ext cx="2614698" cy="3922047"/>
          </a:xfrm>
          <a:prstGeom prst="rect">
            <a:avLst/>
          </a:prstGeom>
        </p:spPr>
      </p:pic>
      <p:sp>
        <p:nvSpPr>
          <p:cNvPr id="19" name="Rectangle 18"/>
          <p:cNvSpPr/>
          <p:nvPr/>
        </p:nvSpPr>
        <p:spPr>
          <a:xfrm>
            <a:off x="3474455" y="5891845"/>
            <a:ext cx="2614698" cy="646331"/>
          </a:xfrm>
          <a:prstGeom prst="rect">
            <a:avLst/>
          </a:prstGeom>
        </p:spPr>
        <p:txBody>
          <a:bodyPr wrap="square">
            <a:spAutoFit/>
          </a:bodyPr>
          <a:lstStyle/>
          <a:p>
            <a:pPr algn="ctr"/>
            <a:r>
              <a:rPr lang="de-DE" dirty="0" smtClean="0"/>
              <a:t>Harper</a:t>
            </a:r>
          </a:p>
          <a:p>
            <a:pPr algn="ctr"/>
            <a:r>
              <a:rPr lang="de-DE" dirty="0" smtClean="0"/>
              <a:t> 2005</a:t>
            </a:r>
            <a:endParaRPr lang="en-US" dirty="0"/>
          </a:p>
        </p:txBody>
      </p:sp>
      <p:sp>
        <p:nvSpPr>
          <p:cNvPr id="20" name="Rectangle 19"/>
          <p:cNvSpPr/>
          <p:nvPr/>
        </p:nvSpPr>
        <p:spPr>
          <a:xfrm>
            <a:off x="6474478" y="5897339"/>
            <a:ext cx="2490908" cy="646331"/>
          </a:xfrm>
          <a:prstGeom prst="rect">
            <a:avLst/>
          </a:prstGeom>
        </p:spPr>
        <p:txBody>
          <a:bodyPr wrap="square">
            <a:spAutoFit/>
          </a:bodyPr>
          <a:lstStyle/>
          <a:p>
            <a:pPr algn="ctr"/>
            <a:r>
              <a:rPr lang="en-US" dirty="0"/>
              <a:t>Faber and </a:t>
            </a:r>
            <a:r>
              <a:rPr lang="en-US" dirty="0" smtClean="0"/>
              <a:t>Faber</a:t>
            </a:r>
          </a:p>
          <a:p>
            <a:pPr algn="ctr"/>
            <a:r>
              <a:rPr lang="en-US" dirty="0" smtClean="0"/>
              <a:t> </a:t>
            </a:r>
            <a:r>
              <a:rPr lang="en-US" dirty="0"/>
              <a:t>2013</a:t>
            </a:r>
          </a:p>
        </p:txBody>
      </p:sp>
    </p:spTree>
    <p:extLst>
      <p:ext uri="{BB962C8B-B14F-4D97-AF65-F5344CB8AC3E}">
        <p14:creationId xmlns:p14="http://schemas.microsoft.com/office/powerpoint/2010/main" val="371956832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03315" y="1590400"/>
            <a:ext cx="7869473" cy="3657599"/>
          </a:xfrm>
        </p:spPr>
        <p:txBody>
          <a:bodyPr/>
          <a:lstStyle/>
          <a:p>
            <a:r>
              <a:rPr lang="en-US" dirty="0" smtClean="0"/>
              <a:t>Diagnostic and Statistical Manual of Mental Disorders</a:t>
            </a:r>
          </a:p>
          <a:p>
            <a:r>
              <a:rPr lang="en-US" dirty="0" smtClean="0"/>
              <a:t>Currently in 5</a:t>
            </a:r>
            <a:r>
              <a:rPr lang="en-US" baseline="30000" dirty="0" smtClean="0"/>
              <a:t>th</a:t>
            </a:r>
            <a:r>
              <a:rPr lang="en-US" dirty="0" smtClean="0"/>
              <a:t> edition (published May 2013)</a:t>
            </a:r>
          </a:p>
          <a:p>
            <a:r>
              <a:rPr lang="en-US" dirty="0" smtClean="0"/>
              <a:t>Used by mental health professionals in the U.S</a:t>
            </a:r>
            <a:r>
              <a:rPr lang="en-US" dirty="0" smtClean="0"/>
              <a:t>.</a:t>
            </a:r>
          </a:p>
          <a:p>
            <a:endParaRPr lang="en-US" dirty="0" smtClean="0"/>
          </a:p>
          <a:p>
            <a:pPr marL="18288" indent="0">
              <a:buNone/>
            </a:pPr>
            <a:endParaRPr lang="en-US" dirty="0"/>
          </a:p>
          <a:p>
            <a:r>
              <a:rPr lang="en-US" dirty="0" smtClean="0"/>
              <a:t>Included homosexuality until 1974 (DSM-II, seventh printing)</a:t>
            </a:r>
          </a:p>
          <a:p>
            <a:r>
              <a:rPr lang="en-US" dirty="0" smtClean="0"/>
              <a:t>No longer includes Asperger’s syndrome (now part of Autism Spectrum Disorders)</a:t>
            </a:r>
            <a:endParaRPr lang="en-US" dirty="0" smtClean="0"/>
          </a:p>
          <a:p>
            <a:endParaRPr lang="en-US" dirty="0"/>
          </a:p>
        </p:txBody>
      </p:sp>
      <p:sp>
        <p:nvSpPr>
          <p:cNvPr id="3" name="Title 2"/>
          <p:cNvSpPr>
            <a:spLocks noGrp="1"/>
          </p:cNvSpPr>
          <p:nvPr>
            <p:ph type="title"/>
          </p:nvPr>
        </p:nvSpPr>
        <p:spPr>
          <a:xfrm>
            <a:off x="685800" y="676000"/>
            <a:ext cx="7543800" cy="914400"/>
          </a:xfrm>
        </p:spPr>
        <p:txBody>
          <a:bodyPr/>
          <a:lstStyle/>
          <a:p>
            <a:r>
              <a:rPr lang="en-US" dirty="0" smtClean="0"/>
              <a:t>DSM-V</a:t>
            </a:r>
            <a:endParaRPr lang="en-US" dirty="0"/>
          </a:p>
        </p:txBody>
      </p:sp>
    </p:spTree>
    <p:extLst>
      <p:ext uri="{BB962C8B-B14F-4D97-AF65-F5344CB8AC3E}">
        <p14:creationId xmlns:p14="http://schemas.microsoft.com/office/powerpoint/2010/main" val="270398920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33600" y="1814834"/>
            <a:ext cx="6096000" cy="3657599"/>
          </a:xfrm>
        </p:spPr>
        <p:txBody>
          <a:bodyPr/>
          <a:lstStyle/>
          <a:p>
            <a:r>
              <a:rPr lang="en-US" dirty="0" smtClean="0"/>
              <a:t>M</a:t>
            </a:r>
            <a:r>
              <a:rPr lang="en-US" dirty="0" smtClean="0"/>
              <a:t>ajor </a:t>
            </a:r>
            <a:r>
              <a:rPr lang="en-US" dirty="0"/>
              <a:t>D</a:t>
            </a:r>
            <a:r>
              <a:rPr lang="en-US" dirty="0" smtClean="0"/>
              <a:t>epressive </a:t>
            </a:r>
            <a:r>
              <a:rPr lang="en-US" dirty="0" smtClean="0"/>
              <a:t>D</a:t>
            </a:r>
            <a:r>
              <a:rPr lang="en-US" dirty="0" smtClean="0"/>
              <a:t>isorder</a:t>
            </a:r>
            <a:r>
              <a:rPr lang="en-US" dirty="0"/>
              <a:t> </a:t>
            </a:r>
            <a:r>
              <a:rPr lang="en-US" dirty="0" smtClean="0"/>
              <a:t>(MDD)</a:t>
            </a:r>
            <a:endParaRPr lang="en-US" dirty="0" smtClean="0"/>
          </a:p>
          <a:p>
            <a:r>
              <a:rPr lang="en-US" dirty="0" smtClean="0"/>
              <a:t>Incorporated into DSM-III in </a:t>
            </a:r>
            <a:r>
              <a:rPr lang="en-US" dirty="0" smtClean="0"/>
              <a:t>1980</a:t>
            </a:r>
          </a:p>
          <a:p>
            <a:r>
              <a:rPr lang="en-US" dirty="0"/>
              <a:t>D</a:t>
            </a:r>
            <a:r>
              <a:rPr lang="en-US" dirty="0" smtClean="0"/>
              <a:t>epressed mood most of day, hopelessness</a:t>
            </a:r>
            <a:r>
              <a:rPr lang="en-US" dirty="0"/>
              <a:t>, despair, </a:t>
            </a:r>
            <a:r>
              <a:rPr lang="en-US" dirty="0" smtClean="0"/>
              <a:t>fatigue, etc.</a:t>
            </a:r>
          </a:p>
          <a:p>
            <a:endParaRPr lang="en-US" dirty="0"/>
          </a:p>
          <a:p>
            <a:r>
              <a:rPr lang="en-US" dirty="0" smtClean="0"/>
              <a:t>“Bereavement exclusion” (DSM-IV): depression not diagnosed after recent death of loved one</a:t>
            </a:r>
            <a:endParaRPr lang="en-US" dirty="0" smtClean="0"/>
          </a:p>
        </p:txBody>
      </p:sp>
      <p:sp>
        <p:nvSpPr>
          <p:cNvPr id="3" name="Title 2"/>
          <p:cNvSpPr>
            <a:spLocks noGrp="1"/>
          </p:cNvSpPr>
          <p:nvPr>
            <p:ph type="title"/>
          </p:nvPr>
        </p:nvSpPr>
        <p:spPr>
          <a:xfrm>
            <a:off x="685800" y="685801"/>
            <a:ext cx="7543800" cy="914400"/>
          </a:xfrm>
        </p:spPr>
        <p:txBody>
          <a:bodyPr/>
          <a:lstStyle/>
          <a:p>
            <a:r>
              <a:rPr lang="en-US" dirty="0" smtClean="0"/>
              <a:t>Depression</a:t>
            </a:r>
            <a:endParaRPr lang="en-US" dirty="0"/>
          </a:p>
        </p:txBody>
      </p:sp>
    </p:spTree>
    <p:extLst>
      <p:ext uri="{BB962C8B-B14F-4D97-AF65-F5344CB8AC3E}">
        <p14:creationId xmlns:p14="http://schemas.microsoft.com/office/powerpoint/2010/main" val="142879996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33600" y="1814834"/>
            <a:ext cx="6096000" cy="4483059"/>
          </a:xfrm>
        </p:spPr>
        <p:txBody>
          <a:bodyPr>
            <a:normAutofit lnSpcReduction="10000"/>
          </a:bodyPr>
          <a:lstStyle/>
          <a:p>
            <a:r>
              <a:rPr lang="en-US" dirty="0" smtClean="0"/>
              <a:t>“bodily signs designed to expose something unusual and bad about the moral status of the signifier. The signs were cut or burnt into the body and advertised that the bearer was a slave, a criminal, or a traitor—a blemished person, ritually polluted, to be avoided, especially in public places.” (1)</a:t>
            </a:r>
          </a:p>
          <a:p>
            <a:endParaRPr lang="en-US" dirty="0"/>
          </a:p>
          <a:p>
            <a:r>
              <a:rPr lang="en-US" dirty="0" smtClean="0"/>
              <a:t>Now: “applied more to the disgrace itself than to the bodily evidence of it” (1-2</a:t>
            </a:r>
            <a:r>
              <a:rPr lang="en-US" dirty="0" smtClean="0"/>
              <a:t>)</a:t>
            </a:r>
          </a:p>
          <a:p>
            <a:endParaRPr lang="en-US" dirty="0"/>
          </a:p>
          <a:p>
            <a:r>
              <a:rPr lang="en-US" dirty="0" smtClean="0"/>
              <a:t>Where does stigma originate from, and what influences stigma?</a:t>
            </a:r>
            <a:endParaRPr lang="en-US" dirty="0" smtClean="0"/>
          </a:p>
        </p:txBody>
      </p:sp>
      <p:sp>
        <p:nvSpPr>
          <p:cNvPr id="3" name="Title 2"/>
          <p:cNvSpPr>
            <a:spLocks noGrp="1"/>
          </p:cNvSpPr>
          <p:nvPr>
            <p:ph type="title"/>
          </p:nvPr>
        </p:nvSpPr>
        <p:spPr>
          <a:xfrm>
            <a:off x="685800" y="685801"/>
            <a:ext cx="7543800" cy="914400"/>
          </a:xfrm>
        </p:spPr>
        <p:txBody>
          <a:bodyPr/>
          <a:lstStyle/>
          <a:p>
            <a:r>
              <a:rPr lang="en-US" dirty="0" smtClean="0"/>
              <a:t>Stigma</a:t>
            </a:r>
            <a:endParaRPr lang="en-US" dirty="0"/>
          </a:p>
        </p:txBody>
      </p:sp>
    </p:spTree>
    <p:extLst>
      <p:ext uri="{BB962C8B-B14F-4D97-AF65-F5344CB8AC3E}">
        <p14:creationId xmlns:p14="http://schemas.microsoft.com/office/powerpoint/2010/main" val="310925516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33600" y="1391447"/>
            <a:ext cx="6096000" cy="3657599"/>
          </a:xfrm>
        </p:spPr>
        <p:txBody>
          <a:bodyPr/>
          <a:lstStyle/>
          <a:p>
            <a:pPr lvl="0"/>
            <a:r>
              <a:rPr lang="en-US" dirty="0" smtClean="0">
                <a:effectLst/>
              </a:rPr>
              <a:t>What might some examples of visible stigma be? Of invisible stigma?</a:t>
            </a:r>
          </a:p>
          <a:p>
            <a:pPr lvl="0"/>
            <a:endParaRPr lang="en-US" dirty="0" smtClean="0">
              <a:effectLst/>
            </a:endParaRPr>
          </a:p>
          <a:p>
            <a:pPr lvl="0"/>
            <a:r>
              <a:rPr lang="en-US" dirty="0" smtClean="0">
                <a:effectLst/>
              </a:rPr>
              <a:t>How might these experiences of stigma differ?</a:t>
            </a:r>
            <a:endParaRPr lang="en-US" dirty="0">
              <a:effectLst/>
            </a:endParaRPr>
          </a:p>
        </p:txBody>
      </p:sp>
      <p:sp>
        <p:nvSpPr>
          <p:cNvPr id="3" name="Title 2"/>
          <p:cNvSpPr>
            <a:spLocks noGrp="1"/>
          </p:cNvSpPr>
          <p:nvPr>
            <p:ph type="title"/>
          </p:nvPr>
        </p:nvSpPr>
        <p:spPr>
          <a:xfrm>
            <a:off x="685800" y="685801"/>
            <a:ext cx="7543800" cy="914400"/>
          </a:xfrm>
        </p:spPr>
        <p:txBody>
          <a:bodyPr/>
          <a:lstStyle/>
          <a:p>
            <a:r>
              <a:rPr lang="en-US" dirty="0" smtClean="0"/>
              <a:t>Visible vs. Invisible</a:t>
            </a:r>
            <a:endParaRPr lang="en-US" dirty="0"/>
          </a:p>
        </p:txBody>
      </p:sp>
    </p:spTree>
    <p:extLst>
      <p:ext uri="{BB962C8B-B14F-4D97-AF65-F5344CB8AC3E}">
        <p14:creationId xmlns:p14="http://schemas.microsoft.com/office/powerpoint/2010/main" val="20243949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75775" y="1814834"/>
            <a:ext cx="6553825" cy="3657599"/>
          </a:xfrm>
        </p:spPr>
        <p:txBody>
          <a:bodyPr/>
          <a:lstStyle/>
          <a:p>
            <a:r>
              <a:rPr lang="en-US" dirty="0" smtClean="0"/>
              <a:t>Language: word choice, tone, sounds</a:t>
            </a:r>
          </a:p>
          <a:p>
            <a:r>
              <a:rPr lang="en-US" dirty="0" smtClean="0"/>
              <a:t>Structure: punctuation, line breaks, stanzas</a:t>
            </a:r>
          </a:p>
          <a:p>
            <a:r>
              <a:rPr lang="en-US" dirty="0" smtClean="0"/>
              <a:t>Grammar: metaphors, similes, </a:t>
            </a:r>
          </a:p>
          <a:p>
            <a:endParaRPr lang="en-US" dirty="0"/>
          </a:p>
          <a:p>
            <a:endParaRPr lang="en-US" dirty="0" smtClean="0"/>
          </a:p>
          <a:p>
            <a:r>
              <a:rPr lang="en-US" dirty="0" smtClean="0"/>
              <a:t>Frank’s illness narratives: chaos, quest, restitutio</a:t>
            </a:r>
            <a:r>
              <a:rPr lang="en-US" dirty="0"/>
              <a:t>n</a:t>
            </a:r>
            <a:r>
              <a:rPr lang="en-US" dirty="0" smtClean="0"/>
              <a:t> </a:t>
            </a:r>
          </a:p>
          <a:p>
            <a:endParaRPr lang="en-US" dirty="0" smtClean="0"/>
          </a:p>
          <a:p>
            <a:pPr marL="18288" indent="0">
              <a:buNone/>
            </a:pPr>
            <a:endParaRPr lang="en-US" dirty="0" smtClean="0"/>
          </a:p>
        </p:txBody>
      </p:sp>
      <p:sp>
        <p:nvSpPr>
          <p:cNvPr id="3" name="Title 2"/>
          <p:cNvSpPr>
            <a:spLocks noGrp="1"/>
          </p:cNvSpPr>
          <p:nvPr>
            <p:ph type="title"/>
          </p:nvPr>
        </p:nvSpPr>
        <p:spPr>
          <a:xfrm>
            <a:off x="685800" y="685801"/>
            <a:ext cx="7543800" cy="914400"/>
          </a:xfrm>
        </p:spPr>
        <p:txBody>
          <a:bodyPr/>
          <a:lstStyle/>
          <a:p>
            <a:r>
              <a:rPr lang="en-US" dirty="0" smtClean="0"/>
              <a:t>Poetry</a:t>
            </a:r>
            <a:endParaRPr lang="en-US" dirty="0"/>
          </a:p>
        </p:txBody>
      </p:sp>
    </p:spTree>
    <p:extLst>
      <p:ext uri="{BB962C8B-B14F-4D97-AF65-F5344CB8AC3E}">
        <p14:creationId xmlns:p14="http://schemas.microsoft.com/office/powerpoint/2010/main" val="315252784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Elemental.thmx</Template>
  <TotalTime>1361</TotalTime>
  <Words>359</Words>
  <Application>Microsoft Macintosh PowerPoint</Application>
  <PresentationFormat>On-screen Show (4:3)</PresentationFormat>
  <Paragraphs>53</Paragraphs>
  <Slides>8</Slides>
  <Notes>4</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Elemental</vt:lpstr>
      <vt:lpstr>Sylvia Plath  The Bell Jar</vt:lpstr>
      <vt:lpstr>Who is Sylvia Plath?</vt:lpstr>
      <vt:lpstr>The Bell Jar</vt:lpstr>
      <vt:lpstr>DSM-V</vt:lpstr>
      <vt:lpstr>Depression</vt:lpstr>
      <vt:lpstr>Stigma</vt:lpstr>
      <vt:lpstr>Visible vs. Invisible</vt:lpstr>
      <vt:lpstr>Poetry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Illness Narratives:</dc:title>
  <dc:creator>Trisha Paul</dc:creator>
  <cp:lastModifiedBy>Trisha Paul</cp:lastModifiedBy>
  <cp:revision>91</cp:revision>
  <dcterms:created xsi:type="dcterms:W3CDTF">2014-01-10T05:51:28Z</dcterms:created>
  <dcterms:modified xsi:type="dcterms:W3CDTF">2014-01-30T23:02:15Z</dcterms:modified>
</cp:coreProperties>
</file>