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256" r:id="rId2"/>
    <p:sldId id="360" r:id="rId3"/>
    <p:sldId id="276" r:id="rId4"/>
    <p:sldId id="304" r:id="rId5"/>
    <p:sldId id="293" r:id="rId6"/>
    <p:sldId id="354" r:id="rId7"/>
    <p:sldId id="265" r:id="rId8"/>
    <p:sldId id="361" r:id="rId9"/>
    <p:sldId id="273" r:id="rId10"/>
    <p:sldId id="277" r:id="rId11"/>
    <p:sldId id="282" r:id="rId12"/>
    <p:sldId id="344" r:id="rId13"/>
    <p:sldId id="356" r:id="rId14"/>
    <p:sldId id="359" r:id="rId15"/>
    <p:sldId id="362" r:id="rId16"/>
    <p:sldId id="363" r:id="rId17"/>
    <p:sldId id="357" r:id="rId18"/>
    <p:sldId id="358" r:id="rId19"/>
    <p:sldId id="351" r:id="rId20"/>
    <p:sldId id="274" r:id="rId21"/>
    <p:sldId id="263" r:id="rId22"/>
    <p:sldId id="309" r:id="rId23"/>
    <p:sldId id="275"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risha Paul"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195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25" autoAdjust="0"/>
    <p:restoredTop sz="81439" autoAdjust="0"/>
  </p:normalViewPr>
  <p:slideViewPr>
    <p:cSldViewPr snapToGrid="0" snapToObjects="1">
      <p:cViewPr>
        <p:scale>
          <a:sx n="59" d="100"/>
          <a:sy n="59" d="100"/>
        </p:scale>
        <p:origin x="-1328" y="-264"/>
      </p:cViewPr>
      <p:guideLst>
        <p:guide orient="horz" pos="2160"/>
        <p:guide pos="2880"/>
      </p:guideLst>
    </p:cSldViewPr>
  </p:slideViewPr>
  <p:notesTextViewPr>
    <p:cViewPr>
      <p:scale>
        <a:sx n="100" d="100"/>
        <a:sy n="100" d="100"/>
      </p:scale>
      <p:origin x="0" y="0"/>
    </p:cViewPr>
  </p:notesTextViewPr>
  <p:notesViewPr>
    <p:cSldViewPr snapToGrid="0" snapToObjects="1">
      <p:cViewPr>
        <p:scale>
          <a:sx n="156" d="100"/>
          <a:sy n="156" d="100"/>
        </p:scale>
        <p:origin x="-824" y="105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commentAuthors" Target="commentAuthor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E6F076-F688-CA42-AC91-E70300A3090E}" type="datetimeFigureOut">
              <a:rPr lang="en-US" smtClean="0"/>
              <a:t>4/13/14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5F08F65-46B8-594C-AADE-644F4CA2D4C7}" type="slidenum">
              <a:rPr lang="en-US" smtClean="0"/>
              <a:t>‹#›</a:t>
            </a:fld>
            <a:endParaRPr lang="en-US"/>
          </a:p>
        </p:txBody>
      </p:sp>
    </p:spTree>
    <p:extLst>
      <p:ext uri="{BB962C8B-B14F-4D97-AF65-F5344CB8AC3E}">
        <p14:creationId xmlns:p14="http://schemas.microsoft.com/office/powerpoint/2010/main" val="277827032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F5F0D4-1B8B-9349-9713-914461473712}" type="datetimeFigureOut">
              <a:rPr lang="en-US" smtClean="0"/>
              <a:t>4/13/14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966EC2-3E92-5245-B195-530274522751}" type="slidenum">
              <a:rPr lang="en-US" smtClean="0"/>
              <a:t>‹#›</a:t>
            </a:fld>
            <a:endParaRPr lang="en-US"/>
          </a:p>
        </p:txBody>
      </p:sp>
    </p:spTree>
    <p:extLst>
      <p:ext uri="{BB962C8B-B14F-4D97-AF65-F5344CB8AC3E}">
        <p14:creationId xmlns:p14="http://schemas.microsoft.com/office/powerpoint/2010/main" val="144688642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Good morning everyone,</a:t>
            </a:r>
            <a:r>
              <a:rPr lang="en-US" baseline="0" dirty="0" smtClean="0"/>
              <a:t> my name is</a:t>
            </a:r>
            <a:r>
              <a:rPr lang="en-US" dirty="0" smtClean="0"/>
              <a:t> Trisha Paul. I’m a senior </a:t>
            </a:r>
            <a:r>
              <a:rPr lang="en-US" baseline="0" dirty="0" smtClean="0"/>
              <a:t>at the University of Michigan majoring in English with minors in </a:t>
            </a:r>
            <a:r>
              <a:rPr lang="en-US" dirty="0" smtClean="0"/>
              <a:t>Biochemistry and Medical</a:t>
            </a:r>
            <a:r>
              <a:rPr lang="en-US" baseline="0" dirty="0" smtClean="0"/>
              <a:t> Anthropology. Today I would like to tell you about the research project that I initiated for my Honors thesis in English, a project called Chronicling Childhood Cancer: Illuminating the Illness Experience through Narrative. In this session, I will share with you my research methodology and the narratives that I have collected from children with cancer. We will discuss the ethics of such narrative research, the findings encountered within these narratives, and the potential impact of this project.</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To begin with, I’ve been volunteering with pediatric oncology inpatients at C.S. Mott Children’s Hospital for 5 years now; I’ve really enjoyed spending time with these children amidst their often </a:t>
            </a:r>
            <a:r>
              <a:rPr lang="en-US" baseline="0" dirty="0" smtClean="0">
                <a:solidFill>
                  <a:srgbClr val="FF0000"/>
                </a:solidFill>
              </a:rPr>
              <a:t>traumatic </a:t>
            </a:r>
            <a:r>
              <a:rPr lang="en-US" baseline="0" dirty="0" smtClean="0"/>
              <a:t>experiences with cancer. I will be attending the University of Michigan Medical School this fall and, largely because of my experiences with these children, I hope to become a Pediatric Oncologist myself.</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Over the years, I have observed cancer’s disruptive nature in the lives of each patient and their families: the imprisonment of IV poles, the pain of pokes, the side effects of chemotherapy, even the fear of death. As I witnessed these unique and personal experiences of cancer, I became interested in understanding how these children cope with this complex, mysterious illness. My research explores how children with cancer express their experiences with illness by writing, drawing, and/or speaking about cancer. This is an ongoing research project that began last summer, so today I will be presenting some of my current findings and ideas for the future.</a:t>
            </a:r>
          </a:p>
        </p:txBody>
      </p:sp>
      <p:sp>
        <p:nvSpPr>
          <p:cNvPr id="4" name="Slide Number Placeholder 3"/>
          <p:cNvSpPr>
            <a:spLocks noGrp="1"/>
          </p:cNvSpPr>
          <p:nvPr>
            <p:ph type="sldNum" sz="quarter" idx="10"/>
          </p:nvPr>
        </p:nvSpPr>
        <p:spPr/>
        <p:txBody>
          <a:bodyPr/>
          <a:lstStyle/>
          <a:p>
            <a:fld id="{6B966EC2-3E92-5245-B195-530274522751}" type="slidenum">
              <a:rPr lang="en-US" smtClean="0"/>
              <a:t>1</a:t>
            </a:fld>
            <a:endParaRPr lang="en-US"/>
          </a:p>
        </p:txBody>
      </p:sp>
    </p:spTree>
    <p:extLst>
      <p:ext uri="{BB962C8B-B14F-4D97-AF65-F5344CB8AC3E}">
        <p14:creationId xmlns:p14="http://schemas.microsoft.com/office/powerpoint/2010/main" val="23772475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6B966EC2-3E92-5245-B195-530274522751}" type="slidenum">
              <a:rPr lang="en-US" smtClean="0"/>
              <a:t>2</a:t>
            </a:fld>
            <a:endParaRPr lang="en-US"/>
          </a:p>
        </p:txBody>
      </p:sp>
    </p:spTree>
    <p:extLst>
      <p:ext uri="{BB962C8B-B14F-4D97-AF65-F5344CB8AC3E}">
        <p14:creationId xmlns:p14="http://schemas.microsoft.com/office/powerpoint/2010/main" val="800542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6B966EC2-3E92-5245-B195-530274522751}" type="slidenum">
              <a:rPr lang="en-US" smtClean="0"/>
              <a:t>3</a:t>
            </a:fld>
            <a:endParaRPr lang="en-US"/>
          </a:p>
        </p:txBody>
      </p:sp>
    </p:spTree>
    <p:extLst>
      <p:ext uri="{BB962C8B-B14F-4D97-AF65-F5344CB8AC3E}">
        <p14:creationId xmlns:p14="http://schemas.microsoft.com/office/powerpoint/2010/main" val="2264698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6B966EC2-3E92-5245-B195-530274522751}" type="slidenum">
              <a:rPr lang="en-US" smtClean="0"/>
              <a:t>4</a:t>
            </a:fld>
            <a:endParaRPr lang="en-US"/>
          </a:p>
        </p:txBody>
      </p:sp>
    </p:spTree>
    <p:extLst>
      <p:ext uri="{BB962C8B-B14F-4D97-AF65-F5344CB8AC3E}">
        <p14:creationId xmlns:p14="http://schemas.microsoft.com/office/powerpoint/2010/main" val="2264698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B966EC2-3E92-5245-B195-530274522751}" type="slidenum">
              <a:rPr lang="en-US" smtClean="0"/>
              <a:t>5</a:t>
            </a:fld>
            <a:endParaRPr lang="en-US"/>
          </a:p>
        </p:txBody>
      </p:sp>
    </p:spTree>
    <p:extLst>
      <p:ext uri="{BB962C8B-B14F-4D97-AF65-F5344CB8AC3E}">
        <p14:creationId xmlns:p14="http://schemas.microsoft.com/office/powerpoint/2010/main" val="2264698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6B966EC2-3E92-5245-B195-530274522751}" type="slidenum">
              <a:rPr lang="en-US" smtClean="0"/>
              <a:t>6</a:t>
            </a:fld>
            <a:endParaRPr lang="en-US"/>
          </a:p>
        </p:txBody>
      </p:sp>
    </p:spTree>
    <p:extLst>
      <p:ext uri="{BB962C8B-B14F-4D97-AF65-F5344CB8AC3E}">
        <p14:creationId xmlns:p14="http://schemas.microsoft.com/office/powerpoint/2010/main" val="2264698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6B966EC2-3E92-5245-B195-530274522751}" type="slidenum">
              <a:rPr lang="en-US" smtClean="0"/>
              <a:t>7</a:t>
            </a:fld>
            <a:endParaRPr lang="en-US"/>
          </a:p>
        </p:txBody>
      </p:sp>
    </p:spTree>
    <p:extLst>
      <p:ext uri="{BB962C8B-B14F-4D97-AF65-F5344CB8AC3E}">
        <p14:creationId xmlns:p14="http://schemas.microsoft.com/office/powerpoint/2010/main" val="2298250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6B966EC2-3E92-5245-B195-530274522751}" type="slidenum">
              <a:rPr lang="en-US" smtClean="0"/>
              <a:t>8</a:t>
            </a:fld>
            <a:endParaRPr lang="en-US"/>
          </a:p>
        </p:txBody>
      </p:sp>
    </p:spTree>
    <p:extLst>
      <p:ext uri="{BB962C8B-B14F-4D97-AF65-F5344CB8AC3E}">
        <p14:creationId xmlns:p14="http://schemas.microsoft.com/office/powerpoint/2010/main" val="22982502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6B966EC2-3E92-5245-B195-530274522751}" type="slidenum">
              <a:rPr lang="en-US" smtClean="0"/>
              <a:t>9</a:t>
            </a:fld>
            <a:endParaRPr lang="en-US"/>
          </a:p>
        </p:txBody>
      </p:sp>
    </p:spTree>
    <p:extLst>
      <p:ext uri="{BB962C8B-B14F-4D97-AF65-F5344CB8AC3E}">
        <p14:creationId xmlns:p14="http://schemas.microsoft.com/office/powerpoint/2010/main" val="673101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6B966EC2-3E92-5245-B195-530274522751}" type="slidenum">
              <a:rPr lang="en-US" smtClean="0"/>
              <a:t>10</a:t>
            </a:fld>
            <a:endParaRPr lang="en-US"/>
          </a:p>
        </p:txBody>
      </p:sp>
    </p:spTree>
    <p:extLst>
      <p:ext uri="{BB962C8B-B14F-4D97-AF65-F5344CB8AC3E}">
        <p14:creationId xmlns:p14="http://schemas.microsoft.com/office/powerpoint/2010/main" val="1557984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6B966EC2-3E92-5245-B195-530274522751}" type="slidenum">
              <a:rPr lang="en-US" smtClean="0"/>
              <a:t>11</a:t>
            </a:fld>
            <a:endParaRPr lang="en-US"/>
          </a:p>
        </p:txBody>
      </p:sp>
    </p:spTree>
    <p:extLst>
      <p:ext uri="{BB962C8B-B14F-4D97-AF65-F5344CB8AC3E}">
        <p14:creationId xmlns:p14="http://schemas.microsoft.com/office/powerpoint/2010/main" val="625529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966EC2-3E92-5245-B195-530274522751}" type="slidenum">
              <a:rPr lang="en-US" smtClean="0"/>
              <a:t>12</a:t>
            </a:fld>
            <a:endParaRPr lang="en-US"/>
          </a:p>
        </p:txBody>
      </p:sp>
    </p:spTree>
    <p:extLst>
      <p:ext uri="{BB962C8B-B14F-4D97-AF65-F5344CB8AC3E}">
        <p14:creationId xmlns:p14="http://schemas.microsoft.com/office/powerpoint/2010/main" val="21357396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966EC2-3E92-5245-B195-530274522751}" type="slidenum">
              <a:rPr lang="en-US" smtClean="0"/>
              <a:t>13</a:t>
            </a:fld>
            <a:endParaRPr lang="en-US"/>
          </a:p>
        </p:txBody>
      </p:sp>
    </p:spTree>
    <p:extLst>
      <p:ext uri="{BB962C8B-B14F-4D97-AF65-F5344CB8AC3E}">
        <p14:creationId xmlns:p14="http://schemas.microsoft.com/office/powerpoint/2010/main" val="24237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6B966EC2-3E92-5245-B195-530274522751}" type="slidenum">
              <a:rPr lang="en-US" smtClean="0"/>
              <a:t>18</a:t>
            </a:fld>
            <a:endParaRPr lang="en-US"/>
          </a:p>
        </p:txBody>
      </p:sp>
    </p:spTree>
    <p:extLst>
      <p:ext uri="{BB962C8B-B14F-4D97-AF65-F5344CB8AC3E}">
        <p14:creationId xmlns:p14="http://schemas.microsoft.com/office/powerpoint/2010/main" val="1194019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6B966EC2-3E92-5245-B195-530274522751}" type="slidenum">
              <a:rPr lang="en-US" smtClean="0"/>
              <a:t>19</a:t>
            </a:fld>
            <a:endParaRPr lang="en-US"/>
          </a:p>
        </p:txBody>
      </p:sp>
    </p:spTree>
    <p:extLst>
      <p:ext uri="{BB962C8B-B14F-4D97-AF65-F5344CB8AC3E}">
        <p14:creationId xmlns:p14="http://schemas.microsoft.com/office/powerpoint/2010/main" val="29778942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In working with a doubly marginalized population,</a:t>
            </a:r>
            <a:r>
              <a:rPr lang="en-US" baseline="0" dirty="0" smtClean="0"/>
              <a:t> t</a:t>
            </a:r>
            <a:r>
              <a:rPr lang="en-US" dirty="0" smtClean="0"/>
              <a:t>he</a:t>
            </a:r>
            <a:r>
              <a:rPr lang="en-US" baseline="0" dirty="0" smtClean="0"/>
              <a:t> living narratives of pediatric oncology patients have demonstrated how much we can learn about childhood cancer through narrative. Narrative not only exposes how children understand and cope with their illness, but it also reveals how cancer has affected their own becoming. We must recognize these invisible symptoms of cancer so that we can appropriately address them. </a:t>
            </a:r>
            <a:r>
              <a:rPr lang="en-US" sz="1200" dirty="0" smtClean="0">
                <a:solidFill>
                  <a:srgbClr val="12195A"/>
                </a:solidFill>
                <a:latin typeface="Cambria"/>
                <a:cs typeface="Cambria"/>
              </a:rPr>
              <a:t>Only in appreciating these unique experiences, I believe, can we work together to understand and</a:t>
            </a:r>
            <a:r>
              <a:rPr lang="en-US" sz="1200" baseline="0" dirty="0" smtClean="0">
                <a:solidFill>
                  <a:srgbClr val="12195A"/>
                </a:solidFill>
                <a:latin typeface="Cambria"/>
                <a:cs typeface="Cambria"/>
              </a:rPr>
              <a:t> </a:t>
            </a:r>
            <a:r>
              <a:rPr lang="en-US" sz="1200" dirty="0" smtClean="0">
                <a:solidFill>
                  <a:srgbClr val="12195A"/>
                </a:solidFill>
                <a:latin typeface="Cambria"/>
                <a:cs typeface="Cambria"/>
              </a:rPr>
              <a:t>treat the many facets of cancer.</a:t>
            </a:r>
          </a:p>
        </p:txBody>
      </p:sp>
      <p:sp>
        <p:nvSpPr>
          <p:cNvPr id="4" name="Slide Number Placeholder 3"/>
          <p:cNvSpPr>
            <a:spLocks noGrp="1"/>
          </p:cNvSpPr>
          <p:nvPr>
            <p:ph type="sldNum" sz="quarter" idx="10"/>
          </p:nvPr>
        </p:nvSpPr>
        <p:spPr/>
        <p:txBody>
          <a:bodyPr/>
          <a:lstStyle/>
          <a:p>
            <a:fld id="{6B966EC2-3E92-5245-B195-530274522751}" type="slidenum">
              <a:rPr lang="en-US" smtClean="0"/>
              <a:t>20</a:t>
            </a:fld>
            <a:endParaRPr lang="en-US"/>
          </a:p>
        </p:txBody>
      </p:sp>
    </p:spTree>
    <p:extLst>
      <p:ext uri="{BB962C8B-B14F-4D97-AF65-F5344CB8AC3E}">
        <p14:creationId xmlns:p14="http://schemas.microsoft.com/office/powerpoint/2010/main" val="1324732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With </a:t>
            </a:r>
            <a:r>
              <a:rPr lang="en-US" baseline="0" dirty="0" smtClean="0"/>
              <a:t>my dedication to youth with cancer, I believe that this research functions as a gateway for further investigation, for there is much left to explore about experiences of childhood cancer. But </a:t>
            </a:r>
            <a:r>
              <a:rPr lang="en-US" dirty="0" smtClean="0"/>
              <a:t>I’m excited by </a:t>
            </a:r>
            <a:r>
              <a:rPr lang="en-US" baseline="0" dirty="0" smtClean="0"/>
              <a:t>how far this research has come, and I look forward to continuing my explorations of childhood cancer in the future. Thank you.</a:t>
            </a:r>
          </a:p>
          <a:p>
            <a:endParaRPr lang="en-US" baseline="0" dirty="0" smtClean="0"/>
          </a:p>
        </p:txBody>
      </p:sp>
      <p:sp>
        <p:nvSpPr>
          <p:cNvPr id="4" name="Slide Number Placeholder 3"/>
          <p:cNvSpPr>
            <a:spLocks noGrp="1"/>
          </p:cNvSpPr>
          <p:nvPr>
            <p:ph type="sldNum" sz="quarter" idx="10"/>
          </p:nvPr>
        </p:nvSpPr>
        <p:spPr/>
        <p:txBody>
          <a:bodyPr/>
          <a:lstStyle/>
          <a:p>
            <a:fld id="{6B966EC2-3E92-5245-B195-530274522751}" type="slidenum">
              <a:rPr lang="en-US" smtClean="0"/>
              <a:t>21</a:t>
            </a:fld>
            <a:endParaRPr lang="en-US"/>
          </a:p>
        </p:txBody>
      </p:sp>
    </p:spTree>
    <p:extLst>
      <p:ext uri="{BB962C8B-B14F-4D97-AF65-F5344CB8AC3E}">
        <p14:creationId xmlns:p14="http://schemas.microsoft.com/office/powerpoint/2010/main" val="12933622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I would </a:t>
            </a:r>
            <a:r>
              <a:rPr lang="en-US" baseline="0" dirty="0" smtClean="0"/>
              <a:t>like to thank Dr. </a:t>
            </a:r>
            <a:r>
              <a:rPr lang="en-US" baseline="0" dirty="0" err="1" smtClean="0"/>
              <a:t>Rajen</a:t>
            </a:r>
            <a:r>
              <a:rPr lang="en-US" baseline="0" dirty="0" smtClean="0"/>
              <a:t> </a:t>
            </a:r>
            <a:r>
              <a:rPr lang="en-US" baseline="0" dirty="0" err="1" smtClean="0"/>
              <a:t>Mody</a:t>
            </a:r>
            <a:r>
              <a:rPr lang="en-US" baseline="0" dirty="0" smtClean="0"/>
              <a:t>, a pediatric oncologist and the PI for this research project who has encouraged me to grow this project more than I could ever have imagined. My advisor in the English Department, Professor Melanie </a:t>
            </a:r>
            <a:r>
              <a:rPr lang="en-US" baseline="0" dirty="0" err="1" smtClean="0"/>
              <a:t>Yergeau</a:t>
            </a:r>
            <a:r>
              <a:rPr lang="en-US" baseline="0" dirty="0" smtClean="0"/>
              <a:t>, has listened patiently to my ideas since the early inception of this</a:t>
            </a:r>
            <a:r>
              <a:rPr lang="en-US" dirty="0"/>
              <a:t> </a:t>
            </a:r>
            <a:r>
              <a:rPr lang="en-US" dirty="0" smtClean="0"/>
              <a:t>research,</a:t>
            </a:r>
            <a:r>
              <a:rPr lang="en-US" baseline="0" dirty="0" smtClean="0"/>
              <a:t> and her mentorship has been essential to the development of this project.</a:t>
            </a:r>
            <a:endParaRPr lang="en-US" dirty="0"/>
          </a:p>
          <a:p>
            <a:endParaRPr lang="en-US" baseline="0" dirty="0" smtClean="0"/>
          </a:p>
          <a:p>
            <a:r>
              <a:rPr lang="en-US" baseline="0" dirty="0" smtClean="0"/>
              <a:t>I would also like to express my gratitude to </a:t>
            </a:r>
            <a:r>
              <a:rPr lang="en-US" dirty="0"/>
              <a:t>the Pediatric Hematology/Oncology staff </a:t>
            </a:r>
            <a:r>
              <a:rPr lang="en-US" dirty="0" smtClean="0"/>
              <a:t> at C.S</a:t>
            </a:r>
            <a:r>
              <a:rPr lang="en-US" baseline="0" dirty="0" smtClean="0"/>
              <a:t>. Mott Children’s Hospital - this project would never have been the same without the people at this hospital. </a:t>
            </a:r>
            <a:r>
              <a:rPr lang="en-US" dirty="0"/>
              <a:t>M</a:t>
            </a:r>
            <a:r>
              <a:rPr lang="en-US" baseline="0" dirty="0" smtClean="0"/>
              <a:t>ost importantly, I am grateful to the patients and families at Mott who have supported and engaged in my research project. It is inspirational to see these children selflessly want to help others with cancer. I value the relationships that I have built with these patients and families, and it has been an honor to work with these people.</a:t>
            </a:r>
            <a:endParaRPr lang="en-US" dirty="0"/>
          </a:p>
        </p:txBody>
      </p:sp>
      <p:sp>
        <p:nvSpPr>
          <p:cNvPr id="4" name="Slide Number Placeholder 3"/>
          <p:cNvSpPr>
            <a:spLocks noGrp="1"/>
          </p:cNvSpPr>
          <p:nvPr>
            <p:ph type="sldNum" sz="quarter" idx="10"/>
          </p:nvPr>
        </p:nvSpPr>
        <p:spPr/>
        <p:txBody>
          <a:bodyPr/>
          <a:lstStyle/>
          <a:p>
            <a:fld id="{6B966EC2-3E92-5245-B195-530274522751}" type="slidenum">
              <a:rPr lang="en-US" smtClean="0"/>
              <a:t>22</a:t>
            </a:fld>
            <a:endParaRPr lang="en-US"/>
          </a:p>
        </p:txBody>
      </p:sp>
    </p:spTree>
    <p:extLst>
      <p:ext uri="{BB962C8B-B14F-4D97-AF65-F5344CB8AC3E}">
        <p14:creationId xmlns:p14="http://schemas.microsoft.com/office/powerpoint/2010/main" val="1324732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mtClean="0"/>
              <a:t>I’d like to specially thank my</a:t>
            </a:r>
            <a:r>
              <a:rPr lang="en-US" baseline="0" smtClean="0"/>
              <a:t> sponsors at the University of Michigan: the Department of English, the Department of Pediatrics, Division of Pediatric Hematology/Oncology, and the Honors Program. Their support has enabled me to initiate, develop, and share this interdisciplinary research.</a:t>
            </a:r>
            <a:endParaRPr lang="en-US" dirty="0"/>
          </a:p>
        </p:txBody>
      </p:sp>
      <p:sp>
        <p:nvSpPr>
          <p:cNvPr id="4" name="Slide Number Placeholder 3"/>
          <p:cNvSpPr>
            <a:spLocks noGrp="1"/>
          </p:cNvSpPr>
          <p:nvPr>
            <p:ph type="sldNum" sz="quarter" idx="10"/>
          </p:nvPr>
        </p:nvSpPr>
        <p:spPr/>
        <p:txBody>
          <a:bodyPr/>
          <a:lstStyle/>
          <a:p>
            <a:fld id="{6B966EC2-3E92-5245-B195-530274522751}" type="slidenum">
              <a:rPr lang="en-US" smtClean="0"/>
              <a:t>23</a:t>
            </a:fld>
            <a:endParaRPr lang="en-US"/>
          </a:p>
        </p:txBody>
      </p:sp>
    </p:spTree>
    <p:extLst>
      <p:ext uri="{BB962C8B-B14F-4D97-AF65-F5344CB8AC3E}">
        <p14:creationId xmlns:p14="http://schemas.microsoft.com/office/powerpoint/2010/main" val="1324732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E1E28D-34E2-3441-9DF0-688329EB005D}" type="datetime1">
              <a:rPr lang="en-US" smtClean="0"/>
              <a:t>4/13/14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2436481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FB84F5-0EBC-A64F-ADEC-58C2681B11B0}" type="datetime1">
              <a:rPr lang="en-US" smtClean="0"/>
              <a:t>4/13/14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2454362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F4555B-B951-E845-9DE3-7BCAC2342CDC}" type="datetime1">
              <a:rPr lang="en-US" smtClean="0"/>
              <a:t>4/13/14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3155212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A4564BA-9F12-0F41-BDF0-58E5589F4FA8}" type="datetime1">
              <a:rPr lang="en-US" smtClean="0"/>
              <a:t>4/13/14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3557656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5409EB5-F74F-1D4A-99FD-78B4303729B8}" type="datetime1">
              <a:rPr lang="en-US" smtClean="0"/>
              <a:t>4/13/14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3125736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64F48A-1367-7A46-927D-BEA889869FC5}" type="datetime1">
              <a:rPr lang="en-US" smtClean="0"/>
              <a:t>4/13/14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1077941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7DA5A1-16E2-EC4A-94E9-FAB5A4A1A962}" type="datetime1">
              <a:rPr lang="en-US" smtClean="0"/>
              <a:t>4/13/14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3956078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966248-1A1F-9E4F-A57E-8B815D896879}" type="datetime1">
              <a:rPr lang="en-US" smtClean="0"/>
              <a:t>4/13/14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3188923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6C0934-D130-A64C-BA61-B5725CFA4836}" type="datetime1">
              <a:rPr lang="en-US" smtClean="0"/>
              <a:t>4/13/14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1766274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1DCA91-4D88-874C-8959-46C43F8711D5}" type="datetime1">
              <a:rPr lang="en-US" smtClean="0"/>
              <a:t>4/13/14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2551369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D30B08-48B0-7A40-BC07-4F1B33BAF250}" type="datetime1">
              <a:rPr lang="en-US" smtClean="0"/>
              <a:t>4/13/14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F7AC1-13E3-7540-9DCC-8FD30F1E155A}" type="slidenum">
              <a:rPr lang="en-US" smtClean="0"/>
              <a:t>‹#›</a:t>
            </a:fld>
            <a:endParaRPr lang="en-US"/>
          </a:p>
        </p:txBody>
      </p:sp>
    </p:spTree>
    <p:extLst>
      <p:ext uri="{BB962C8B-B14F-4D97-AF65-F5344CB8AC3E}">
        <p14:creationId xmlns:p14="http://schemas.microsoft.com/office/powerpoint/2010/main" val="249379793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EB0678-5A34-A74A-B18B-EB3A6EBE7E68}" type="datetime1">
              <a:rPr lang="en-US" smtClean="0"/>
              <a:t>4/13/14</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2F7AC1-13E3-7540-9DCC-8FD30F1E155A}" type="slidenum">
              <a:rPr lang="en-US" smtClean="0"/>
              <a:t>‹#›</a:t>
            </a:fld>
            <a:endParaRPr lang="en-US"/>
          </a:p>
        </p:txBody>
      </p:sp>
    </p:spTree>
    <p:extLst>
      <p:ext uri="{BB962C8B-B14F-4D97-AF65-F5344CB8AC3E}">
        <p14:creationId xmlns:p14="http://schemas.microsoft.com/office/powerpoint/2010/main" val="12227213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jp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jpg"/><Relationship Id="rId5" Type="http://schemas.openxmlformats.org/officeDocument/2006/relationships/image" Target="../media/image11.jp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image" Target="../media/image13.jp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earch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62447"/>
            <a:ext cx="9144000" cy="3206338"/>
          </a:xfrm>
          <a:prstGeom prst="rect">
            <a:avLst/>
          </a:prstGeom>
        </p:spPr>
      </p:pic>
      <p:sp>
        <p:nvSpPr>
          <p:cNvPr id="4" name="Slide Number Placeholder 3"/>
          <p:cNvSpPr>
            <a:spLocks noGrp="1"/>
          </p:cNvSpPr>
          <p:nvPr>
            <p:ph type="sldNum" sz="quarter" idx="12"/>
          </p:nvPr>
        </p:nvSpPr>
        <p:spPr/>
        <p:txBody>
          <a:bodyPr/>
          <a:lstStyle/>
          <a:p>
            <a:fld id="{9A2F7AC1-13E3-7540-9DCC-8FD30F1E155A}" type="slidenum">
              <a:rPr lang="en-US" smtClean="0"/>
              <a:t>1</a:t>
            </a:fld>
            <a:endParaRPr lang="en-US"/>
          </a:p>
        </p:txBody>
      </p:sp>
      <p:sp>
        <p:nvSpPr>
          <p:cNvPr id="5" name="Subtitle 4"/>
          <p:cNvSpPr>
            <a:spLocks noGrp="1"/>
          </p:cNvSpPr>
          <p:nvPr>
            <p:ph type="subTitle" idx="1"/>
          </p:nvPr>
        </p:nvSpPr>
        <p:spPr>
          <a:xfrm>
            <a:off x="1371600" y="4030691"/>
            <a:ext cx="6400800" cy="1593850"/>
          </a:xfrm>
        </p:spPr>
        <p:txBody>
          <a:bodyPr>
            <a:normAutofit/>
          </a:bodyPr>
          <a:lstStyle/>
          <a:p>
            <a:r>
              <a:rPr lang="en-US" dirty="0" smtClean="0">
                <a:solidFill>
                  <a:srgbClr val="12195A"/>
                </a:solidFill>
                <a:latin typeface="Noteworthy Bold"/>
                <a:cs typeface="Noteworthy Bold"/>
              </a:rPr>
              <a:t>Trisha Paul</a:t>
            </a:r>
          </a:p>
          <a:p>
            <a:r>
              <a:rPr lang="en-US" dirty="0" smtClean="0">
                <a:solidFill>
                  <a:srgbClr val="12195A"/>
                </a:solidFill>
                <a:latin typeface="Noteworthy Bold"/>
                <a:cs typeface="Noteworthy Bold"/>
              </a:rPr>
              <a:t>University of Michigan</a:t>
            </a:r>
          </a:p>
          <a:p>
            <a:endParaRPr lang="en-US" dirty="0">
              <a:solidFill>
                <a:srgbClr val="12195A"/>
              </a:solidFill>
              <a:latin typeface="Noteworthy Bold"/>
              <a:cs typeface="Noteworthy Bold"/>
            </a:endParaRPr>
          </a:p>
        </p:txBody>
      </p:sp>
      <p:pic>
        <p:nvPicPr>
          <p:cNvPr id="3" name="Picture 2" descr="1000px-cc-by-sa_icon-sv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808" y="6103440"/>
            <a:ext cx="1436990" cy="505821"/>
          </a:xfrm>
          <a:prstGeom prst="rect">
            <a:avLst/>
          </a:prstGeom>
        </p:spPr>
      </p:pic>
      <p:sp>
        <p:nvSpPr>
          <p:cNvPr id="6" name="TextBox 5"/>
          <p:cNvSpPr txBox="1"/>
          <p:nvPr/>
        </p:nvSpPr>
        <p:spPr>
          <a:xfrm>
            <a:off x="1673798" y="6011429"/>
            <a:ext cx="3401417" cy="646331"/>
          </a:xfrm>
          <a:prstGeom prst="rect">
            <a:avLst/>
          </a:prstGeom>
          <a:noFill/>
        </p:spPr>
        <p:txBody>
          <a:bodyPr wrap="square" rtlCol="0">
            <a:spAutoFit/>
          </a:bodyPr>
          <a:lstStyle/>
          <a:p>
            <a:r>
              <a:rPr lang="en-US" i="1" dirty="0" smtClean="0">
                <a:latin typeface="Cambria"/>
                <a:cs typeface="Cambria"/>
              </a:rPr>
              <a:t>This work is licensed under a Creative Commons license: BY-SA.</a:t>
            </a:r>
            <a:endParaRPr lang="en-US" i="1" dirty="0">
              <a:latin typeface="Cambria"/>
              <a:cs typeface="Cambria"/>
            </a:endParaRPr>
          </a:p>
        </p:txBody>
      </p:sp>
    </p:spTree>
    <p:extLst>
      <p:ext uri="{BB962C8B-B14F-4D97-AF65-F5344CB8AC3E}">
        <p14:creationId xmlns:p14="http://schemas.microsoft.com/office/powerpoint/2010/main" val="97883469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73965"/>
            <a:ext cx="8229600" cy="1143000"/>
          </a:xfrm>
        </p:spPr>
        <p:txBody>
          <a:bodyPr>
            <a:normAutofit fontScale="90000"/>
          </a:bodyPr>
          <a:lstStyle/>
          <a:p>
            <a:r>
              <a:rPr lang="en-US" i="1" dirty="0" smtClean="0">
                <a:solidFill>
                  <a:srgbClr val="12195A"/>
                </a:solidFill>
                <a:latin typeface="Noteworthy Bold"/>
                <a:cs typeface="Noteworthy Bold"/>
              </a:rPr>
              <a:t>“I don’t think that I’ve ever really spoken about my cancer this much”</a:t>
            </a:r>
            <a:br>
              <a:rPr lang="en-US" i="1" dirty="0" smtClean="0">
                <a:solidFill>
                  <a:srgbClr val="12195A"/>
                </a:solidFill>
                <a:latin typeface="Noteworthy Bold"/>
                <a:cs typeface="Noteworthy Bold"/>
              </a:rPr>
            </a:br>
            <a:r>
              <a:rPr lang="en-US" sz="2200" i="1" dirty="0">
                <a:solidFill>
                  <a:srgbClr val="12195A"/>
                </a:solidFill>
                <a:latin typeface="Noteworthy Bold"/>
                <a:cs typeface="Noteworthy Bold"/>
              </a:rPr>
              <a:t/>
            </a:r>
            <a:br>
              <a:rPr lang="en-US" sz="2200" i="1" dirty="0">
                <a:solidFill>
                  <a:srgbClr val="12195A"/>
                </a:solidFill>
                <a:latin typeface="Noteworthy Bold"/>
                <a:cs typeface="Noteworthy Bold"/>
              </a:rPr>
            </a:br>
            <a:r>
              <a:rPr lang="en-US" sz="2200" i="1" dirty="0" smtClean="0">
                <a:solidFill>
                  <a:srgbClr val="12195A"/>
                </a:solidFill>
                <a:latin typeface="Noteworthy Bold"/>
                <a:cs typeface="Noteworthy Bold"/>
              </a:rPr>
              <a:t>-Andy, age 17, in treatment</a:t>
            </a:r>
            <a:endParaRPr lang="en-US" sz="2200" i="1" dirty="0">
              <a:solidFill>
                <a:srgbClr val="12195A"/>
              </a:solidFill>
              <a:latin typeface="Noteworthy Bold"/>
              <a:cs typeface="Noteworthy Bold"/>
            </a:endParaRPr>
          </a:p>
        </p:txBody>
      </p:sp>
      <p:sp>
        <p:nvSpPr>
          <p:cNvPr id="6" name="Slide Number Placeholder 5"/>
          <p:cNvSpPr>
            <a:spLocks noGrp="1"/>
          </p:cNvSpPr>
          <p:nvPr>
            <p:ph type="sldNum" sz="quarter" idx="12"/>
          </p:nvPr>
        </p:nvSpPr>
        <p:spPr/>
        <p:txBody>
          <a:bodyPr/>
          <a:lstStyle/>
          <a:p>
            <a:fld id="{9A2F7AC1-13E3-7540-9DCC-8FD30F1E155A}" type="slidenum">
              <a:rPr lang="en-US" smtClean="0"/>
              <a:t>2</a:t>
            </a:fld>
            <a:endParaRPr lang="en-US"/>
          </a:p>
        </p:txBody>
      </p:sp>
    </p:spTree>
    <p:extLst>
      <p:ext uri="{BB962C8B-B14F-4D97-AF65-F5344CB8AC3E}">
        <p14:creationId xmlns:p14="http://schemas.microsoft.com/office/powerpoint/2010/main" val="184474164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What are Illness Narratives?</a:t>
            </a:r>
            <a:endParaRPr lang="en-US" dirty="0">
              <a:solidFill>
                <a:srgbClr val="12195A"/>
              </a:solidFill>
              <a:latin typeface="Noteworthy Bold"/>
              <a:cs typeface="Noteworthy Bold"/>
            </a:endParaRPr>
          </a:p>
        </p:txBody>
      </p:sp>
      <p:sp>
        <p:nvSpPr>
          <p:cNvPr id="3" name="Content Placeholder 2"/>
          <p:cNvSpPr>
            <a:spLocks noGrp="1"/>
          </p:cNvSpPr>
          <p:nvPr>
            <p:ph idx="1"/>
          </p:nvPr>
        </p:nvSpPr>
        <p:spPr>
          <a:xfrm>
            <a:off x="0" y="1600201"/>
            <a:ext cx="9144000" cy="1238237"/>
          </a:xfrm>
        </p:spPr>
        <p:txBody>
          <a:bodyPr>
            <a:normAutofit/>
          </a:bodyPr>
          <a:lstStyle/>
          <a:p>
            <a:pPr marL="0" indent="0" algn="ctr">
              <a:buNone/>
            </a:pPr>
            <a:r>
              <a:rPr lang="en-US" sz="2800" dirty="0" smtClean="0">
                <a:solidFill>
                  <a:srgbClr val="12195A"/>
                </a:solidFill>
                <a:latin typeface="Cambria"/>
                <a:cs typeface="Cambria"/>
              </a:rPr>
              <a:t>“Expressions about or around the experience of being ill”</a:t>
            </a:r>
          </a:p>
        </p:txBody>
      </p:sp>
      <p:sp>
        <p:nvSpPr>
          <p:cNvPr id="8" name="Slide Number Placeholder 7"/>
          <p:cNvSpPr>
            <a:spLocks noGrp="1"/>
          </p:cNvSpPr>
          <p:nvPr>
            <p:ph type="sldNum" sz="quarter" idx="12"/>
          </p:nvPr>
        </p:nvSpPr>
        <p:spPr/>
        <p:txBody>
          <a:bodyPr/>
          <a:lstStyle/>
          <a:p>
            <a:fld id="{9A2F7AC1-13E3-7540-9DCC-8FD30F1E155A}" type="slidenum">
              <a:rPr lang="en-US" smtClean="0"/>
              <a:t>3</a:t>
            </a:fld>
            <a:endParaRPr lang="en-US"/>
          </a:p>
        </p:txBody>
      </p:sp>
      <p:pic>
        <p:nvPicPr>
          <p:cNvPr id="5" name="Picture 4" descr="Screen Shot 2013-09-13 at 10.28.2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2413" y="2353919"/>
            <a:ext cx="4694387" cy="1734882"/>
          </a:xfrm>
          <a:prstGeom prst="rect">
            <a:avLst/>
          </a:prstGeom>
        </p:spPr>
      </p:pic>
      <p:pic>
        <p:nvPicPr>
          <p:cNvPr id="9" name="Picture 8" descr="Screen Shot 2013-09-14 at 4.05.3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8" y="4316932"/>
            <a:ext cx="9146367" cy="1771659"/>
          </a:xfrm>
          <a:prstGeom prst="rect">
            <a:avLst/>
          </a:prstGeom>
        </p:spPr>
      </p:pic>
    </p:spTree>
    <p:extLst>
      <p:ext uri="{BB962C8B-B14F-4D97-AF65-F5344CB8AC3E}">
        <p14:creationId xmlns:p14="http://schemas.microsoft.com/office/powerpoint/2010/main" val="3313056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716" y="202066"/>
            <a:ext cx="8998857" cy="1143000"/>
          </a:xfrm>
        </p:spPr>
        <p:txBody>
          <a:bodyPr>
            <a:normAutofit fontScale="90000"/>
          </a:bodyPr>
          <a:lstStyle/>
          <a:p>
            <a:r>
              <a:rPr lang="en-US" dirty="0" smtClean="0">
                <a:solidFill>
                  <a:srgbClr val="12195A"/>
                </a:solidFill>
                <a:latin typeface="Noteworthy Bold"/>
                <a:cs typeface="Noteworthy Bold"/>
              </a:rPr>
              <a:t>Literary Illness Narratives about Cancer</a:t>
            </a:r>
            <a:endParaRPr lang="en-US" dirty="0">
              <a:solidFill>
                <a:srgbClr val="12195A"/>
              </a:solidFill>
              <a:latin typeface="Noteworthy Bold"/>
              <a:cs typeface="Noteworthy Bold"/>
            </a:endParaRPr>
          </a:p>
        </p:txBody>
      </p:sp>
      <p:pic>
        <p:nvPicPr>
          <p:cNvPr id="7" name="Picture 6" descr="51zynQR8oBL._SL500_AA300_.jpg"/>
          <p:cNvPicPr>
            <a:picLocks noChangeAspect="1"/>
          </p:cNvPicPr>
          <p:nvPr/>
        </p:nvPicPr>
        <p:blipFill rotWithShape="1">
          <a:blip r:embed="rId3">
            <a:extLst>
              <a:ext uri="{28A0092B-C50C-407E-A947-70E740481C1C}">
                <a14:useLocalDpi xmlns:a14="http://schemas.microsoft.com/office/drawing/2010/main" val="0"/>
              </a:ext>
            </a:extLst>
          </a:blip>
          <a:srcRect l="17778" r="18889"/>
          <a:stretch/>
        </p:blipFill>
        <p:spPr>
          <a:xfrm>
            <a:off x="1652435" y="1845954"/>
            <a:ext cx="2413000" cy="3810000"/>
          </a:xfrm>
          <a:prstGeom prst="rect">
            <a:avLst/>
          </a:prstGeom>
        </p:spPr>
      </p:pic>
      <p:pic>
        <p:nvPicPr>
          <p:cNvPr id="10" name="Picture 9" descr="Cancer-Vixe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4451" y="2328074"/>
            <a:ext cx="2857500" cy="2857500"/>
          </a:xfrm>
          <a:prstGeom prst="rect">
            <a:avLst/>
          </a:prstGeom>
        </p:spPr>
      </p:pic>
      <p:sp>
        <p:nvSpPr>
          <p:cNvPr id="12" name="Slide Number Placeholder 11"/>
          <p:cNvSpPr>
            <a:spLocks noGrp="1"/>
          </p:cNvSpPr>
          <p:nvPr>
            <p:ph type="sldNum" sz="quarter" idx="12"/>
          </p:nvPr>
        </p:nvSpPr>
        <p:spPr/>
        <p:txBody>
          <a:bodyPr/>
          <a:lstStyle/>
          <a:p>
            <a:fld id="{9A2F7AC1-13E3-7540-9DCC-8FD30F1E155A}" type="slidenum">
              <a:rPr lang="en-US" smtClean="0"/>
              <a:t>4</a:t>
            </a:fld>
            <a:endParaRPr lang="en-US"/>
          </a:p>
        </p:txBody>
      </p:sp>
    </p:spTree>
    <p:extLst>
      <p:ext uri="{BB962C8B-B14F-4D97-AF65-F5344CB8AC3E}">
        <p14:creationId xmlns:p14="http://schemas.microsoft.com/office/powerpoint/2010/main" val="208280131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Shot 2013-05-21 at 8.59.0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9311" y="1569033"/>
            <a:ext cx="6614404" cy="4787317"/>
          </a:xfrm>
          <a:prstGeom prst="rect">
            <a:avLst/>
          </a:prstGeom>
        </p:spPr>
      </p:pic>
      <p:pic>
        <p:nvPicPr>
          <p:cNvPr id="8" name="Picture 7" descr="mottblog-logo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918" y="369995"/>
            <a:ext cx="6097695" cy="978172"/>
          </a:xfrm>
          <a:prstGeom prst="rect">
            <a:avLst/>
          </a:prstGeom>
        </p:spPr>
      </p:pic>
      <p:sp>
        <p:nvSpPr>
          <p:cNvPr id="3" name="Slide Number Placeholder 2"/>
          <p:cNvSpPr>
            <a:spLocks noGrp="1"/>
          </p:cNvSpPr>
          <p:nvPr>
            <p:ph type="sldNum" sz="quarter" idx="12"/>
          </p:nvPr>
        </p:nvSpPr>
        <p:spPr/>
        <p:txBody>
          <a:bodyPr/>
          <a:lstStyle/>
          <a:p>
            <a:fld id="{9A2F7AC1-13E3-7540-9DCC-8FD30F1E155A}" type="slidenum">
              <a:rPr lang="en-US" smtClean="0"/>
              <a:t>5</a:t>
            </a:fld>
            <a:endParaRPr lang="en-US"/>
          </a:p>
        </p:txBody>
      </p:sp>
    </p:spTree>
    <p:extLst>
      <p:ext uri="{BB962C8B-B14F-4D97-AF65-F5344CB8AC3E}">
        <p14:creationId xmlns:p14="http://schemas.microsoft.com/office/powerpoint/2010/main" val="123310584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716" y="202066"/>
            <a:ext cx="8998857" cy="1143000"/>
          </a:xfrm>
        </p:spPr>
        <p:txBody>
          <a:bodyPr>
            <a:normAutofit/>
          </a:bodyPr>
          <a:lstStyle/>
          <a:p>
            <a:r>
              <a:rPr lang="en-US" dirty="0" smtClean="0">
                <a:solidFill>
                  <a:srgbClr val="12195A"/>
                </a:solidFill>
                <a:latin typeface="Noteworthy Bold"/>
                <a:cs typeface="Noteworthy Bold"/>
              </a:rPr>
              <a:t>Childhood Cancer Narratives</a:t>
            </a:r>
            <a:endParaRPr lang="en-US" dirty="0">
              <a:solidFill>
                <a:srgbClr val="12195A"/>
              </a:solidFill>
              <a:latin typeface="Noteworthy Bold"/>
              <a:cs typeface="Noteworthy Bold"/>
            </a:endParaRPr>
          </a:p>
        </p:txBody>
      </p:sp>
      <p:sp>
        <p:nvSpPr>
          <p:cNvPr id="12" name="Slide Number Placeholder 11"/>
          <p:cNvSpPr>
            <a:spLocks noGrp="1"/>
          </p:cNvSpPr>
          <p:nvPr>
            <p:ph type="sldNum" sz="quarter" idx="12"/>
          </p:nvPr>
        </p:nvSpPr>
        <p:spPr/>
        <p:txBody>
          <a:bodyPr/>
          <a:lstStyle/>
          <a:p>
            <a:fld id="{9A2F7AC1-13E3-7540-9DCC-8FD30F1E155A}" type="slidenum">
              <a:rPr lang="en-US" smtClean="0"/>
              <a:t>6</a:t>
            </a:fld>
            <a:endParaRPr lang="en-US"/>
          </a:p>
        </p:txBody>
      </p:sp>
      <p:pic>
        <p:nvPicPr>
          <p:cNvPr id="3" name="Picture 2" descr="51jnn-w8zzl-_sy346_.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744" y="1345067"/>
            <a:ext cx="2709121" cy="4072201"/>
          </a:xfrm>
          <a:prstGeom prst="rect">
            <a:avLst/>
          </a:prstGeom>
        </p:spPr>
      </p:pic>
      <p:pic>
        <p:nvPicPr>
          <p:cNvPr id="4" name="Picture 3" descr="book-cove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4357" y="1345067"/>
            <a:ext cx="2714801" cy="4072201"/>
          </a:xfrm>
          <a:prstGeom prst="rect">
            <a:avLst/>
          </a:prstGeom>
        </p:spPr>
      </p:pic>
      <p:pic>
        <p:nvPicPr>
          <p:cNvPr id="7" name="Picture 6" descr="534255.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4968" y="1525304"/>
            <a:ext cx="2578427" cy="3891963"/>
          </a:xfrm>
          <a:prstGeom prst="rect">
            <a:avLst/>
          </a:prstGeom>
        </p:spPr>
      </p:pic>
    </p:spTree>
    <p:extLst>
      <p:ext uri="{BB962C8B-B14F-4D97-AF65-F5344CB8AC3E}">
        <p14:creationId xmlns:p14="http://schemas.microsoft.com/office/powerpoint/2010/main" val="60109979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The Idea</a:t>
            </a:r>
            <a:endParaRPr lang="en-US" dirty="0">
              <a:solidFill>
                <a:srgbClr val="12195A"/>
              </a:solidFill>
              <a:latin typeface="Noteworthy Bold"/>
              <a:cs typeface="Noteworthy Bold"/>
            </a:endParaRPr>
          </a:p>
        </p:txBody>
      </p:sp>
      <p:sp>
        <p:nvSpPr>
          <p:cNvPr id="3" name="Content Placeholder 2"/>
          <p:cNvSpPr>
            <a:spLocks noGrp="1"/>
          </p:cNvSpPr>
          <p:nvPr>
            <p:ph idx="1"/>
          </p:nvPr>
        </p:nvSpPr>
        <p:spPr>
          <a:xfrm>
            <a:off x="419848" y="1600201"/>
            <a:ext cx="8432347" cy="4525963"/>
          </a:xfrm>
        </p:spPr>
        <p:txBody>
          <a:bodyPr>
            <a:normAutofit/>
          </a:bodyPr>
          <a:lstStyle/>
          <a:p>
            <a:r>
              <a:rPr lang="en-US" sz="3000" dirty="0" smtClean="0">
                <a:solidFill>
                  <a:srgbClr val="12195A"/>
                </a:solidFill>
                <a:latin typeface="Cambria"/>
                <a:cs typeface="Cambria"/>
              </a:rPr>
              <a:t>Explore how children with cancer express their experience through narrative</a:t>
            </a:r>
          </a:p>
          <a:p>
            <a:r>
              <a:rPr lang="en-US" sz="3000" dirty="0" smtClean="0">
                <a:solidFill>
                  <a:srgbClr val="12195A"/>
                </a:solidFill>
                <a:latin typeface="Cambria"/>
                <a:cs typeface="Cambria"/>
              </a:rPr>
              <a:t>Witness illness expression through narrative</a:t>
            </a:r>
            <a:endParaRPr lang="en-US" sz="3000" dirty="0">
              <a:solidFill>
                <a:srgbClr val="12195A"/>
              </a:solidFill>
              <a:latin typeface="Cambria"/>
              <a:cs typeface="Cambria"/>
            </a:endParaRPr>
          </a:p>
        </p:txBody>
      </p:sp>
      <p:sp>
        <p:nvSpPr>
          <p:cNvPr id="6" name="Slide Number Placeholder 5"/>
          <p:cNvSpPr>
            <a:spLocks noGrp="1"/>
          </p:cNvSpPr>
          <p:nvPr>
            <p:ph type="sldNum" sz="quarter" idx="12"/>
          </p:nvPr>
        </p:nvSpPr>
        <p:spPr/>
        <p:txBody>
          <a:bodyPr/>
          <a:lstStyle/>
          <a:p>
            <a:fld id="{9A2F7AC1-13E3-7540-9DCC-8FD30F1E155A}" type="slidenum">
              <a:rPr lang="en-US" smtClean="0"/>
              <a:t>7</a:t>
            </a:fld>
            <a:endParaRPr lang="en-US"/>
          </a:p>
        </p:txBody>
      </p:sp>
    </p:spTree>
    <p:extLst>
      <p:ext uri="{BB962C8B-B14F-4D97-AF65-F5344CB8AC3E}">
        <p14:creationId xmlns:p14="http://schemas.microsoft.com/office/powerpoint/2010/main" val="167884807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Primary Topics</a:t>
            </a:r>
            <a:endParaRPr lang="en-US" dirty="0">
              <a:solidFill>
                <a:srgbClr val="12195A"/>
              </a:solidFill>
              <a:latin typeface="Noteworthy Bold"/>
              <a:cs typeface="Noteworthy Bold"/>
            </a:endParaRPr>
          </a:p>
        </p:txBody>
      </p:sp>
      <p:sp>
        <p:nvSpPr>
          <p:cNvPr id="3" name="Content Placeholder 2"/>
          <p:cNvSpPr>
            <a:spLocks noGrp="1"/>
          </p:cNvSpPr>
          <p:nvPr>
            <p:ph idx="1"/>
          </p:nvPr>
        </p:nvSpPr>
        <p:spPr>
          <a:xfrm>
            <a:off x="419848" y="1600201"/>
            <a:ext cx="8432347" cy="4525963"/>
          </a:xfrm>
        </p:spPr>
        <p:txBody>
          <a:bodyPr>
            <a:normAutofit/>
          </a:bodyPr>
          <a:lstStyle/>
          <a:p>
            <a:r>
              <a:rPr lang="en-US" sz="3000" dirty="0" smtClean="0">
                <a:solidFill>
                  <a:srgbClr val="12195A"/>
                </a:solidFill>
                <a:latin typeface="Cambria"/>
                <a:cs typeface="Cambria"/>
              </a:rPr>
              <a:t>Methodology to elicit narratives</a:t>
            </a:r>
          </a:p>
          <a:p>
            <a:r>
              <a:rPr lang="en-US" sz="3000" dirty="0" smtClean="0">
                <a:solidFill>
                  <a:srgbClr val="12195A"/>
                </a:solidFill>
                <a:latin typeface="Cambria"/>
                <a:cs typeface="Cambria"/>
              </a:rPr>
              <a:t>Conceptualizations of cancer and treatment</a:t>
            </a:r>
          </a:p>
          <a:p>
            <a:r>
              <a:rPr lang="en-US" sz="3000" dirty="0" smtClean="0">
                <a:solidFill>
                  <a:srgbClr val="12195A"/>
                </a:solidFill>
                <a:latin typeface="Cambria"/>
                <a:cs typeface="Cambria"/>
              </a:rPr>
              <a:t>Creation of a self with cancer</a:t>
            </a:r>
          </a:p>
          <a:p>
            <a:r>
              <a:rPr lang="en-US" sz="3000" dirty="0">
                <a:solidFill>
                  <a:srgbClr val="12195A"/>
                </a:solidFill>
                <a:latin typeface="Cambria"/>
                <a:cs typeface="Cambria"/>
              </a:rPr>
              <a:t>I</a:t>
            </a:r>
            <a:r>
              <a:rPr lang="en-US" sz="3000" dirty="0" smtClean="0">
                <a:solidFill>
                  <a:srgbClr val="12195A"/>
                </a:solidFill>
                <a:latin typeface="Cambria"/>
                <a:cs typeface="Cambria"/>
              </a:rPr>
              <a:t>mplications of process and product</a:t>
            </a:r>
            <a:endParaRPr lang="en-US" sz="3000" dirty="0">
              <a:solidFill>
                <a:srgbClr val="12195A"/>
              </a:solidFill>
              <a:latin typeface="Cambria"/>
              <a:cs typeface="Cambria"/>
            </a:endParaRPr>
          </a:p>
        </p:txBody>
      </p:sp>
      <p:sp>
        <p:nvSpPr>
          <p:cNvPr id="6" name="Slide Number Placeholder 5"/>
          <p:cNvSpPr>
            <a:spLocks noGrp="1"/>
          </p:cNvSpPr>
          <p:nvPr>
            <p:ph type="sldNum" sz="quarter" idx="12"/>
          </p:nvPr>
        </p:nvSpPr>
        <p:spPr/>
        <p:txBody>
          <a:bodyPr/>
          <a:lstStyle/>
          <a:p>
            <a:fld id="{9A2F7AC1-13E3-7540-9DCC-8FD30F1E155A}" type="slidenum">
              <a:rPr lang="en-US" smtClean="0"/>
              <a:t>8</a:t>
            </a:fld>
            <a:endParaRPr lang="en-US"/>
          </a:p>
        </p:txBody>
      </p:sp>
    </p:spTree>
    <p:extLst>
      <p:ext uri="{BB962C8B-B14F-4D97-AF65-F5344CB8AC3E}">
        <p14:creationId xmlns:p14="http://schemas.microsoft.com/office/powerpoint/2010/main" val="390190355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Participants</a:t>
            </a:r>
            <a:endParaRPr lang="en-US" dirty="0">
              <a:solidFill>
                <a:srgbClr val="12195A"/>
              </a:solidFill>
              <a:latin typeface="Noteworthy Bold"/>
              <a:cs typeface="Noteworthy Bold"/>
            </a:endParaRPr>
          </a:p>
        </p:txBody>
      </p:sp>
      <p:sp>
        <p:nvSpPr>
          <p:cNvPr id="3" name="Content Placeholder 2"/>
          <p:cNvSpPr>
            <a:spLocks noGrp="1"/>
          </p:cNvSpPr>
          <p:nvPr>
            <p:ph idx="1"/>
          </p:nvPr>
        </p:nvSpPr>
        <p:spPr/>
        <p:txBody>
          <a:bodyPr>
            <a:normAutofit/>
          </a:bodyPr>
          <a:lstStyle/>
          <a:p>
            <a:r>
              <a:rPr lang="en-US" sz="3000" dirty="0" smtClean="0">
                <a:solidFill>
                  <a:srgbClr val="12195A"/>
                </a:solidFill>
                <a:latin typeface="Cambria"/>
                <a:cs typeface="Cambria"/>
              </a:rPr>
              <a:t>25 Pediatric Oncology patients at C. S. Mott Children’s Hospital</a:t>
            </a:r>
          </a:p>
          <a:p>
            <a:pPr lvl="1"/>
            <a:r>
              <a:rPr lang="en-US" sz="3000" dirty="0" smtClean="0">
                <a:solidFill>
                  <a:srgbClr val="12195A"/>
                </a:solidFill>
                <a:latin typeface="Cambria"/>
                <a:cs typeface="Cambria"/>
              </a:rPr>
              <a:t>Inpatients</a:t>
            </a:r>
          </a:p>
          <a:p>
            <a:pPr lvl="1"/>
            <a:r>
              <a:rPr lang="en-US" sz="3000" dirty="0" smtClean="0">
                <a:solidFill>
                  <a:srgbClr val="12195A"/>
                </a:solidFill>
                <a:latin typeface="Cambria"/>
                <a:cs typeface="Cambria"/>
              </a:rPr>
              <a:t>Outpatients</a:t>
            </a:r>
          </a:p>
          <a:p>
            <a:r>
              <a:rPr lang="en-US" sz="3000" dirty="0" smtClean="0">
                <a:solidFill>
                  <a:srgbClr val="12195A"/>
                </a:solidFill>
                <a:latin typeface="Cambria"/>
                <a:cs typeface="Cambria"/>
              </a:rPr>
              <a:t>Ages 10-17</a:t>
            </a:r>
          </a:p>
          <a:p>
            <a:pPr lvl="1"/>
            <a:r>
              <a:rPr lang="en-US" sz="3000" dirty="0" smtClean="0">
                <a:solidFill>
                  <a:srgbClr val="12195A"/>
                </a:solidFill>
                <a:latin typeface="Cambria"/>
                <a:cs typeface="Cambria"/>
              </a:rPr>
              <a:t>Now including ages 8-21</a:t>
            </a:r>
            <a:endParaRPr lang="en-US" sz="3000" dirty="0">
              <a:solidFill>
                <a:srgbClr val="12195A"/>
              </a:solidFill>
              <a:latin typeface="Cambria"/>
              <a:cs typeface="Cambria"/>
            </a:endParaRPr>
          </a:p>
        </p:txBody>
      </p:sp>
      <p:sp>
        <p:nvSpPr>
          <p:cNvPr id="6" name="Slide Number Placeholder 5"/>
          <p:cNvSpPr>
            <a:spLocks noGrp="1"/>
          </p:cNvSpPr>
          <p:nvPr>
            <p:ph type="sldNum" sz="quarter" idx="12"/>
          </p:nvPr>
        </p:nvSpPr>
        <p:spPr/>
        <p:txBody>
          <a:bodyPr/>
          <a:lstStyle/>
          <a:p>
            <a:fld id="{9A2F7AC1-13E3-7540-9DCC-8FD30F1E155A}" type="slidenum">
              <a:rPr lang="en-US" smtClean="0"/>
              <a:t>9</a:t>
            </a:fld>
            <a:endParaRPr lang="en-US"/>
          </a:p>
        </p:txBody>
      </p:sp>
    </p:spTree>
    <p:extLst>
      <p:ext uri="{BB962C8B-B14F-4D97-AF65-F5344CB8AC3E}">
        <p14:creationId xmlns:p14="http://schemas.microsoft.com/office/powerpoint/2010/main" val="192371925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Activity</a:t>
            </a:r>
            <a:endParaRPr lang="en-US" dirty="0">
              <a:solidFill>
                <a:srgbClr val="12195A"/>
              </a:solidFill>
              <a:latin typeface="Noteworthy Bold"/>
              <a:cs typeface="Noteworthy Bold"/>
            </a:endParaRPr>
          </a:p>
        </p:txBody>
      </p:sp>
      <p:sp>
        <p:nvSpPr>
          <p:cNvPr id="3" name="Content Placeholder 2"/>
          <p:cNvSpPr>
            <a:spLocks noGrp="1"/>
          </p:cNvSpPr>
          <p:nvPr>
            <p:ph idx="1"/>
          </p:nvPr>
        </p:nvSpPr>
        <p:spPr>
          <a:xfrm>
            <a:off x="457200" y="1600201"/>
            <a:ext cx="8229600" cy="4898327"/>
          </a:xfrm>
        </p:spPr>
        <p:txBody>
          <a:bodyPr>
            <a:noAutofit/>
          </a:bodyPr>
          <a:lstStyle/>
          <a:p>
            <a:pPr marL="514350" indent="-514350">
              <a:buAutoNum type="arabicPeriod"/>
            </a:pPr>
            <a:r>
              <a:rPr lang="en-US" sz="3000" dirty="0" smtClean="0">
                <a:solidFill>
                  <a:srgbClr val="12195A"/>
                </a:solidFill>
                <a:latin typeface="Cambria"/>
                <a:cs typeface="Cambria"/>
              </a:rPr>
              <a:t>Child can tell their story as they wish through:</a:t>
            </a:r>
          </a:p>
          <a:p>
            <a:pPr lvl="1">
              <a:buFontTx/>
              <a:buChar char="-"/>
            </a:pPr>
            <a:r>
              <a:rPr lang="en-US" sz="3000" dirty="0">
                <a:solidFill>
                  <a:srgbClr val="12195A"/>
                </a:solidFill>
                <a:latin typeface="Cambria"/>
                <a:cs typeface="Cambria"/>
              </a:rPr>
              <a:t>Writing</a:t>
            </a:r>
          </a:p>
          <a:p>
            <a:pPr lvl="1">
              <a:buFontTx/>
              <a:buChar char="-"/>
            </a:pPr>
            <a:r>
              <a:rPr lang="en-US" sz="3000" dirty="0">
                <a:solidFill>
                  <a:srgbClr val="12195A"/>
                </a:solidFill>
                <a:latin typeface="Cambria"/>
                <a:cs typeface="Cambria"/>
              </a:rPr>
              <a:t>Drawing</a:t>
            </a:r>
          </a:p>
          <a:p>
            <a:pPr lvl="1">
              <a:buFontTx/>
              <a:buChar char="-"/>
            </a:pPr>
            <a:r>
              <a:rPr lang="en-US" sz="3000" dirty="0" smtClean="0">
                <a:solidFill>
                  <a:srgbClr val="12195A"/>
                </a:solidFill>
                <a:latin typeface="Cambria"/>
                <a:cs typeface="Cambria"/>
              </a:rPr>
              <a:t>Speaking</a:t>
            </a:r>
          </a:p>
          <a:p>
            <a:pPr lvl="1">
              <a:buFontTx/>
              <a:buChar char="-"/>
            </a:pPr>
            <a:r>
              <a:rPr lang="en-US" sz="3000" dirty="0" smtClean="0">
                <a:solidFill>
                  <a:srgbClr val="12195A"/>
                </a:solidFill>
                <a:latin typeface="Cambria"/>
                <a:cs typeface="Cambria"/>
              </a:rPr>
              <a:t>All of the above</a:t>
            </a:r>
          </a:p>
          <a:p>
            <a:pPr marL="514350" indent="-514350">
              <a:buAutoNum type="arabicPeriod"/>
            </a:pPr>
            <a:r>
              <a:rPr lang="en-US" sz="3000" dirty="0">
                <a:solidFill>
                  <a:srgbClr val="12195A"/>
                </a:solidFill>
                <a:latin typeface="Cambria"/>
                <a:cs typeface="Cambria"/>
              </a:rPr>
              <a:t>P</a:t>
            </a:r>
            <a:r>
              <a:rPr lang="en-US" sz="3000" dirty="0" smtClean="0">
                <a:solidFill>
                  <a:srgbClr val="12195A"/>
                </a:solidFill>
                <a:latin typeface="Cambria"/>
                <a:cs typeface="Cambria"/>
              </a:rPr>
              <a:t>rompting questions guide child</a:t>
            </a:r>
          </a:p>
          <a:p>
            <a:pPr marL="514350" indent="-514350">
              <a:buAutoNum type="arabicPeriod"/>
            </a:pPr>
            <a:r>
              <a:rPr lang="en-US" sz="3000" dirty="0" smtClean="0">
                <a:solidFill>
                  <a:srgbClr val="12195A"/>
                </a:solidFill>
                <a:latin typeface="Cambria"/>
                <a:cs typeface="Cambria"/>
              </a:rPr>
              <a:t>Post-activity survey</a:t>
            </a:r>
          </a:p>
        </p:txBody>
      </p:sp>
      <p:sp>
        <p:nvSpPr>
          <p:cNvPr id="6" name="Slide Number Placeholder 5"/>
          <p:cNvSpPr>
            <a:spLocks noGrp="1"/>
          </p:cNvSpPr>
          <p:nvPr>
            <p:ph type="sldNum" sz="quarter" idx="12"/>
          </p:nvPr>
        </p:nvSpPr>
        <p:spPr/>
        <p:txBody>
          <a:bodyPr/>
          <a:lstStyle/>
          <a:p>
            <a:fld id="{9A2F7AC1-13E3-7540-9DCC-8FD30F1E155A}" type="slidenum">
              <a:rPr lang="en-US" smtClean="0"/>
              <a:t>10</a:t>
            </a:fld>
            <a:endParaRPr lang="en-US"/>
          </a:p>
        </p:txBody>
      </p:sp>
    </p:spTree>
    <p:extLst>
      <p:ext uri="{BB962C8B-B14F-4D97-AF65-F5344CB8AC3E}">
        <p14:creationId xmlns:p14="http://schemas.microsoft.com/office/powerpoint/2010/main" val="99364832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Activity- Prompts</a:t>
            </a:r>
            <a:endParaRPr lang="en-US" dirty="0">
              <a:solidFill>
                <a:srgbClr val="12195A"/>
              </a:solidFill>
              <a:latin typeface="Noteworthy Bold"/>
              <a:cs typeface="Noteworthy Bold"/>
            </a:endParaRPr>
          </a:p>
        </p:txBody>
      </p:sp>
      <p:sp>
        <p:nvSpPr>
          <p:cNvPr id="3" name="Content Placeholder 2"/>
          <p:cNvSpPr>
            <a:spLocks noGrp="1"/>
          </p:cNvSpPr>
          <p:nvPr>
            <p:ph idx="1"/>
          </p:nvPr>
        </p:nvSpPr>
        <p:spPr>
          <a:xfrm>
            <a:off x="457200" y="1600201"/>
            <a:ext cx="8229600" cy="3779964"/>
          </a:xfrm>
        </p:spPr>
        <p:txBody>
          <a:bodyPr/>
          <a:lstStyle/>
          <a:p>
            <a:pPr marL="514350" indent="-514350">
              <a:buAutoNum type="arabicPeriod"/>
            </a:pPr>
            <a:r>
              <a:rPr lang="en-US" sz="3000" dirty="0" smtClean="0">
                <a:solidFill>
                  <a:srgbClr val="12195A"/>
                </a:solidFill>
                <a:latin typeface="Cambria"/>
                <a:cs typeface="Cambria"/>
              </a:rPr>
              <a:t>Diagnosis</a:t>
            </a:r>
          </a:p>
          <a:p>
            <a:pPr marL="514350" indent="-514350">
              <a:buAutoNum type="arabicPeriod"/>
            </a:pPr>
            <a:r>
              <a:rPr lang="en-US" sz="3000" dirty="0" smtClean="0">
                <a:solidFill>
                  <a:srgbClr val="12195A"/>
                </a:solidFill>
                <a:latin typeface="Cambria"/>
                <a:cs typeface="Cambria"/>
              </a:rPr>
              <a:t>Symptoms</a:t>
            </a:r>
          </a:p>
          <a:p>
            <a:pPr marL="514350" indent="-514350">
              <a:buAutoNum type="arabicPeriod"/>
            </a:pPr>
            <a:r>
              <a:rPr lang="en-US" sz="3000" dirty="0" smtClean="0">
                <a:solidFill>
                  <a:srgbClr val="12195A"/>
                </a:solidFill>
                <a:latin typeface="Cambria"/>
                <a:cs typeface="Cambria"/>
              </a:rPr>
              <a:t>Hospital</a:t>
            </a:r>
          </a:p>
          <a:p>
            <a:pPr marL="514350" indent="-514350">
              <a:buAutoNum type="arabicPeriod"/>
            </a:pPr>
            <a:r>
              <a:rPr lang="en-US" sz="3000" dirty="0" smtClean="0">
                <a:solidFill>
                  <a:srgbClr val="12195A"/>
                </a:solidFill>
                <a:latin typeface="Cambria"/>
                <a:cs typeface="Cambria"/>
              </a:rPr>
              <a:t>Treatment</a:t>
            </a:r>
          </a:p>
          <a:p>
            <a:pPr marL="514350" indent="-514350">
              <a:buAutoNum type="arabicPeriod"/>
            </a:pPr>
            <a:r>
              <a:rPr lang="en-US" sz="3000" dirty="0" smtClean="0">
                <a:solidFill>
                  <a:srgbClr val="12195A"/>
                </a:solidFill>
                <a:latin typeface="Cambria"/>
                <a:cs typeface="Cambria"/>
              </a:rPr>
              <a:t>Advice</a:t>
            </a:r>
          </a:p>
          <a:p>
            <a:pPr marL="514350" indent="-514350">
              <a:buAutoNum type="arabicPeriod"/>
            </a:pPr>
            <a:r>
              <a:rPr lang="en-US" sz="3000" dirty="0" smtClean="0">
                <a:solidFill>
                  <a:srgbClr val="12195A"/>
                </a:solidFill>
                <a:latin typeface="Cambria"/>
                <a:cs typeface="Cambria"/>
              </a:rPr>
              <a:t>Reflections</a:t>
            </a:r>
          </a:p>
          <a:p>
            <a:pPr marL="514350" indent="-514350">
              <a:buAutoNum type="arabicPeriod"/>
            </a:pPr>
            <a:endParaRPr lang="en-US" dirty="0" smtClean="0">
              <a:solidFill>
                <a:srgbClr val="12195A"/>
              </a:solidFill>
              <a:latin typeface="Noteworthy Bold"/>
              <a:cs typeface="Noteworthy Bold"/>
            </a:endParaRPr>
          </a:p>
          <a:p>
            <a:pPr marL="514350" indent="-514350">
              <a:buAutoNum type="arabicPeriod"/>
            </a:pPr>
            <a:endParaRPr lang="en-US" dirty="0" smtClean="0">
              <a:solidFill>
                <a:srgbClr val="12195A"/>
              </a:solidFill>
              <a:latin typeface="Noteworthy Bold"/>
              <a:cs typeface="Noteworthy Bold"/>
            </a:endParaRPr>
          </a:p>
          <a:p>
            <a:pPr marL="514350" indent="-514350">
              <a:buAutoNum type="arabicPeriod"/>
            </a:pPr>
            <a:endParaRPr lang="en-US" dirty="0" smtClean="0">
              <a:solidFill>
                <a:srgbClr val="12195A"/>
              </a:solidFill>
              <a:latin typeface="Noteworthy Bold"/>
              <a:cs typeface="Noteworthy Bold"/>
            </a:endParaRPr>
          </a:p>
          <a:p>
            <a:pPr marL="514350" indent="-514350">
              <a:buAutoNum type="arabicPeriod"/>
            </a:pPr>
            <a:endParaRPr lang="en-US" dirty="0" smtClean="0">
              <a:solidFill>
                <a:srgbClr val="12195A"/>
              </a:solidFill>
              <a:latin typeface="Noteworthy Bold"/>
              <a:cs typeface="Noteworthy Bold"/>
            </a:endParaRPr>
          </a:p>
        </p:txBody>
      </p:sp>
      <p:sp>
        <p:nvSpPr>
          <p:cNvPr id="6" name="Slide Number Placeholder 5"/>
          <p:cNvSpPr>
            <a:spLocks noGrp="1"/>
          </p:cNvSpPr>
          <p:nvPr>
            <p:ph type="sldNum" sz="quarter" idx="12"/>
          </p:nvPr>
        </p:nvSpPr>
        <p:spPr/>
        <p:txBody>
          <a:bodyPr/>
          <a:lstStyle/>
          <a:p>
            <a:fld id="{9A2F7AC1-13E3-7540-9DCC-8FD30F1E155A}" type="slidenum">
              <a:rPr lang="en-US" smtClean="0"/>
              <a:t>11</a:t>
            </a:fld>
            <a:endParaRPr lang="en-US"/>
          </a:p>
        </p:txBody>
      </p:sp>
    </p:spTree>
    <p:extLst>
      <p:ext uri="{BB962C8B-B14F-4D97-AF65-F5344CB8AC3E}">
        <p14:creationId xmlns:p14="http://schemas.microsoft.com/office/powerpoint/2010/main" val="352386377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After Activity- Patients</a:t>
            </a:r>
            <a:endParaRPr lang="en-US" dirty="0">
              <a:solidFill>
                <a:srgbClr val="12195A"/>
              </a:solidFill>
              <a:latin typeface="Noteworthy Bold"/>
              <a:cs typeface="Noteworthy Bold"/>
            </a:endParaRPr>
          </a:p>
        </p:txBody>
      </p:sp>
      <p:sp>
        <p:nvSpPr>
          <p:cNvPr id="3" name="Content Placeholder 2"/>
          <p:cNvSpPr>
            <a:spLocks noGrp="1"/>
          </p:cNvSpPr>
          <p:nvPr>
            <p:ph idx="1"/>
          </p:nvPr>
        </p:nvSpPr>
        <p:spPr>
          <a:xfrm>
            <a:off x="457200" y="1600202"/>
            <a:ext cx="8229600" cy="1462324"/>
          </a:xfrm>
        </p:spPr>
        <p:txBody>
          <a:bodyPr>
            <a:normAutofit/>
          </a:bodyPr>
          <a:lstStyle/>
          <a:p>
            <a:r>
              <a:rPr lang="en-US" sz="3000" dirty="0" smtClean="0">
                <a:solidFill>
                  <a:srgbClr val="12195A"/>
                </a:solidFill>
                <a:latin typeface="Cambria"/>
                <a:cs typeface="Cambria"/>
              </a:rPr>
              <a:t>Keep hard copy of narrative</a:t>
            </a:r>
          </a:p>
          <a:p>
            <a:r>
              <a:rPr lang="en-US" sz="3000" dirty="0" smtClean="0">
                <a:solidFill>
                  <a:srgbClr val="12195A"/>
                </a:solidFill>
                <a:latin typeface="Cambria"/>
                <a:cs typeface="Cambria"/>
              </a:rPr>
              <a:t>Opportunity </a:t>
            </a:r>
            <a:r>
              <a:rPr lang="en-US" sz="3000" dirty="0">
                <a:solidFill>
                  <a:srgbClr val="12195A"/>
                </a:solidFill>
                <a:latin typeface="Cambria"/>
                <a:cs typeface="Cambria"/>
              </a:rPr>
              <a:t>to publish their </a:t>
            </a:r>
            <a:r>
              <a:rPr lang="en-US" sz="3000" dirty="0" smtClean="0">
                <a:solidFill>
                  <a:srgbClr val="12195A"/>
                </a:solidFill>
                <a:latin typeface="Cambria"/>
                <a:cs typeface="Cambria"/>
              </a:rPr>
              <a:t>story</a:t>
            </a:r>
          </a:p>
        </p:txBody>
      </p:sp>
      <p:sp>
        <p:nvSpPr>
          <p:cNvPr id="6" name="Slide Number Placeholder 5"/>
          <p:cNvSpPr>
            <a:spLocks noGrp="1"/>
          </p:cNvSpPr>
          <p:nvPr>
            <p:ph type="sldNum" sz="quarter" idx="12"/>
          </p:nvPr>
        </p:nvSpPr>
        <p:spPr/>
        <p:txBody>
          <a:bodyPr/>
          <a:lstStyle/>
          <a:p>
            <a:fld id="{9A2F7AC1-13E3-7540-9DCC-8FD30F1E155A}" type="slidenum">
              <a:rPr lang="en-US" smtClean="0"/>
              <a:t>12</a:t>
            </a:fld>
            <a:endParaRPr lang="en-US"/>
          </a:p>
        </p:txBody>
      </p:sp>
      <p:pic>
        <p:nvPicPr>
          <p:cNvPr id="5" name="Picture 4" descr="1793597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804" y="3062525"/>
            <a:ext cx="1863405" cy="2732994"/>
          </a:xfrm>
          <a:prstGeom prst="rect">
            <a:avLst/>
          </a:prstGeom>
        </p:spPr>
      </p:pic>
      <p:pic>
        <p:nvPicPr>
          <p:cNvPr id="4" name="Picture 3" descr="41kyA9kmaiL._SY346_PJlook-inside-v2,TopRight,1,0_SH20_.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6516" y="3062526"/>
            <a:ext cx="1806605" cy="2717762"/>
          </a:xfrm>
          <a:prstGeom prst="rect">
            <a:avLst/>
          </a:prstGeom>
        </p:spPr>
      </p:pic>
    </p:spTree>
    <p:extLst>
      <p:ext uri="{BB962C8B-B14F-4D97-AF65-F5344CB8AC3E}">
        <p14:creationId xmlns:p14="http://schemas.microsoft.com/office/powerpoint/2010/main" val="408592897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9A2F7AC1-13E3-7540-9DCC-8FD30F1E155A}" type="slidenum">
              <a:rPr lang="en-US" smtClean="0"/>
              <a:t>13</a:t>
            </a:fld>
            <a:endParaRPr lang="en-US"/>
          </a:p>
        </p:txBody>
      </p:sp>
      <p:sp>
        <p:nvSpPr>
          <p:cNvPr id="6" name="Title 1"/>
          <p:cNvSpPr txBox="1">
            <a:spLocks/>
          </p:cNvSpPr>
          <p:nvPr/>
        </p:nvSpPr>
        <p:spPr>
          <a:xfrm>
            <a:off x="457200" y="1675182"/>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solidFill>
                  <a:srgbClr val="12195A"/>
                </a:solidFill>
                <a:latin typeface="Noteworthy Bold"/>
                <a:cs typeface="Noteworthy Bold"/>
              </a:rPr>
              <a:t>Questions?</a:t>
            </a:r>
            <a:endParaRPr lang="en-US" dirty="0">
              <a:solidFill>
                <a:srgbClr val="12195A"/>
              </a:solidFill>
              <a:latin typeface="Noteworthy Bold"/>
              <a:cs typeface="Noteworthy Bold"/>
            </a:endParaRPr>
          </a:p>
        </p:txBody>
      </p:sp>
    </p:spTree>
    <p:extLst>
      <p:ext uri="{BB962C8B-B14F-4D97-AF65-F5344CB8AC3E}">
        <p14:creationId xmlns:p14="http://schemas.microsoft.com/office/powerpoint/2010/main" val="2530297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2F7AC1-13E3-7540-9DCC-8FD30F1E155A}" type="slidenum">
              <a:rPr lang="en-US" smtClean="0"/>
              <a:t>14</a:t>
            </a:fld>
            <a:endParaRPr lang="en-US"/>
          </a:p>
        </p:txBody>
      </p:sp>
      <p:sp>
        <p:nvSpPr>
          <p:cNvPr id="6" name="Title 1"/>
          <p:cNvSpPr txBox="1">
            <a:spLocks/>
          </p:cNvSpPr>
          <p:nvPr/>
        </p:nvSpPr>
        <p:spPr>
          <a:xfrm>
            <a:off x="457200" y="706614"/>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solidFill>
                  <a:srgbClr val="12195A"/>
                </a:solidFill>
                <a:latin typeface="Noteworthy Bold"/>
                <a:cs typeface="Noteworthy Bold"/>
              </a:rPr>
              <a:t>Discussion- </a:t>
            </a:r>
            <a:r>
              <a:rPr lang="en-US" i="1" dirty="0" smtClean="0">
                <a:solidFill>
                  <a:srgbClr val="12195A"/>
                </a:solidFill>
                <a:latin typeface="Noteworthy Bold"/>
                <a:cs typeface="Noteworthy Bold"/>
              </a:rPr>
              <a:t>Methodology</a:t>
            </a:r>
            <a:endParaRPr lang="en-US" i="1" dirty="0">
              <a:solidFill>
                <a:srgbClr val="12195A"/>
              </a:solidFill>
              <a:latin typeface="Noteworthy Bold"/>
              <a:cs typeface="Noteworthy Bold"/>
            </a:endParaRPr>
          </a:p>
        </p:txBody>
      </p:sp>
      <p:sp>
        <p:nvSpPr>
          <p:cNvPr id="7" name="Content Placeholder 2"/>
          <p:cNvSpPr txBox="1">
            <a:spLocks/>
          </p:cNvSpPr>
          <p:nvPr/>
        </p:nvSpPr>
        <p:spPr>
          <a:xfrm>
            <a:off x="457200" y="1878582"/>
            <a:ext cx="8229600" cy="4525963"/>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3000" dirty="0" smtClean="0">
                <a:solidFill>
                  <a:srgbClr val="12195A"/>
                </a:solidFill>
                <a:latin typeface="Cambria"/>
                <a:cs typeface="Cambria"/>
              </a:rPr>
              <a:t>Adolescent Involvement</a:t>
            </a:r>
          </a:p>
          <a:p>
            <a:pPr marL="914400" lvl="1" indent="-457200" algn="l">
              <a:buFont typeface="Arial"/>
              <a:buChar char="•"/>
            </a:pPr>
            <a:r>
              <a:rPr lang="en-US" sz="2600" dirty="0" smtClean="0">
                <a:solidFill>
                  <a:srgbClr val="12195A"/>
                </a:solidFill>
                <a:latin typeface="Cambria"/>
                <a:cs typeface="Cambria"/>
              </a:rPr>
              <a:t>Participation</a:t>
            </a:r>
          </a:p>
          <a:p>
            <a:pPr marL="914400" lvl="1" indent="-457200" algn="l">
              <a:buFont typeface="Arial"/>
              <a:buChar char="•"/>
            </a:pPr>
            <a:r>
              <a:rPr lang="en-US" sz="2600" dirty="0" smtClean="0">
                <a:solidFill>
                  <a:srgbClr val="12195A"/>
                </a:solidFill>
                <a:latin typeface="Cambria"/>
                <a:cs typeface="Cambria"/>
              </a:rPr>
              <a:t>Settings</a:t>
            </a:r>
          </a:p>
          <a:p>
            <a:pPr marL="914400" lvl="1" indent="-457200" algn="l">
              <a:buFont typeface="Arial"/>
              <a:buChar char="•"/>
            </a:pPr>
            <a:r>
              <a:rPr lang="en-US" sz="2600" dirty="0" smtClean="0">
                <a:solidFill>
                  <a:srgbClr val="12195A"/>
                </a:solidFill>
                <a:latin typeface="Cambria"/>
                <a:cs typeface="Cambria"/>
              </a:rPr>
              <a:t>Motivations</a:t>
            </a:r>
          </a:p>
          <a:p>
            <a:pPr algn="l"/>
            <a:r>
              <a:rPr lang="en-US" sz="3000" dirty="0" smtClean="0">
                <a:solidFill>
                  <a:srgbClr val="12195A"/>
                </a:solidFill>
                <a:latin typeface="Cambria"/>
                <a:cs typeface="Cambria"/>
              </a:rPr>
              <a:t>Researcher Intervention</a:t>
            </a:r>
          </a:p>
          <a:p>
            <a:pPr marL="914400" lvl="1" indent="-457200" algn="l">
              <a:buFont typeface="Arial"/>
              <a:buChar char="•"/>
            </a:pPr>
            <a:r>
              <a:rPr lang="en-US" sz="2600" dirty="0" smtClean="0">
                <a:solidFill>
                  <a:srgbClr val="12195A"/>
                </a:solidFill>
                <a:latin typeface="Cambria"/>
                <a:cs typeface="Cambria"/>
              </a:rPr>
              <a:t>Questions</a:t>
            </a:r>
          </a:p>
          <a:p>
            <a:pPr marL="914400" lvl="1" indent="-457200" algn="l">
              <a:buFont typeface="Arial"/>
              <a:buChar char="•"/>
            </a:pPr>
            <a:r>
              <a:rPr lang="en-US" sz="2600" dirty="0" smtClean="0">
                <a:solidFill>
                  <a:srgbClr val="12195A"/>
                </a:solidFill>
                <a:latin typeface="Cambria"/>
                <a:cs typeface="Cambria"/>
              </a:rPr>
              <a:t>Risks</a:t>
            </a:r>
          </a:p>
          <a:p>
            <a:pPr marL="914400" lvl="1" indent="-457200" algn="l">
              <a:buFont typeface="Arial"/>
              <a:buChar char="•"/>
            </a:pPr>
            <a:r>
              <a:rPr lang="en-US" sz="2600" dirty="0" smtClean="0">
                <a:solidFill>
                  <a:srgbClr val="12195A"/>
                </a:solidFill>
                <a:latin typeface="Cambria"/>
                <a:cs typeface="Cambria"/>
              </a:rPr>
              <a:t>Analysis</a:t>
            </a:r>
            <a:r>
              <a:rPr lang="en-US" sz="2600" dirty="0">
                <a:solidFill>
                  <a:srgbClr val="12195A"/>
                </a:solidFill>
                <a:latin typeface="Cambria"/>
                <a:cs typeface="Cambria"/>
              </a:rPr>
              <a:t>	</a:t>
            </a:r>
            <a:endParaRPr lang="en-US" dirty="0" smtClean="0">
              <a:solidFill>
                <a:srgbClr val="12195A"/>
              </a:solidFill>
              <a:latin typeface="Noteworthy Bold"/>
              <a:cs typeface="Noteworthy Bold"/>
            </a:endParaRPr>
          </a:p>
        </p:txBody>
      </p:sp>
    </p:spTree>
    <p:extLst>
      <p:ext uri="{BB962C8B-B14F-4D97-AF65-F5344CB8AC3E}">
        <p14:creationId xmlns:p14="http://schemas.microsoft.com/office/powerpoint/2010/main" val="3484307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2F7AC1-13E3-7540-9DCC-8FD30F1E155A}" type="slidenum">
              <a:rPr lang="en-US" smtClean="0"/>
              <a:t>15</a:t>
            </a:fld>
            <a:endParaRPr lang="en-US"/>
          </a:p>
        </p:txBody>
      </p:sp>
      <p:sp>
        <p:nvSpPr>
          <p:cNvPr id="6" name="Title 1"/>
          <p:cNvSpPr txBox="1">
            <a:spLocks/>
          </p:cNvSpPr>
          <p:nvPr/>
        </p:nvSpPr>
        <p:spPr>
          <a:xfrm>
            <a:off x="457200" y="2318652"/>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solidFill>
                  <a:srgbClr val="12195A"/>
                </a:solidFill>
                <a:latin typeface="Noteworthy Bold"/>
                <a:cs typeface="Noteworthy Bold"/>
              </a:rPr>
              <a:t>Small group activity- </a:t>
            </a:r>
            <a:r>
              <a:rPr lang="en-US" i="1" dirty="0" smtClean="0">
                <a:solidFill>
                  <a:srgbClr val="12195A"/>
                </a:solidFill>
                <a:latin typeface="Noteworthy Bold"/>
                <a:cs typeface="Noteworthy Bold"/>
              </a:rPr>
              <a:t>Narratives</a:t>
            </a:r>
            <a:endParaRPr lang="en-US" i="1" dirty="0">
              <a:solidFill>
                <a:srgbClr val="12195A"/>
              </a:solidFill>
              <a:latin typeface="Noteworthy Bold"/>
              <a:cs typeface="Noteworthy Bold"/>
            </a:endParaRPr>
          </a:p>
        </p:txBody>
      </p:sp>
    </p:spTree>
    <p:extLst>
      <p:ext uri="{BB962C8B-B14F-4D97-AF65-F5344CB8AC3E}">
        <p14:creationId xmlns:p14="http://schemas.microsoft.com/office/powerpoint/2010/main" val="3360495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2F7AC1-13E3-7540-9DCC-8FD30F1E155A}" type="slidenum">
              <a:rPr lang="en-US" smtClean="0"/>
              <a:t>16</a:t>
            </a:fld>
            <a:endParaRPr lang="en-US"/>
          </a:p>
        </p:txBody>
      </p:sp>
      <p:sp>
        <p:nvSpPr>
          <p:cNvPr id="6" name="Title 1"/>
          <p:cNvSpPr txBox="1">
            <a:spLocks/>
          </p:cNvSpPr>
          <p:nvPr/>
        </p:nvSpPr>
        <p:spPr>
          <a:xfrm>
            <a:off x="457200" y="532182"/>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solidFill>
                  <a:srgbClr val="12195A"/>
                </a:solidFill>
                <a:latin typeface="Noteworthy Bold"/>
                <a:cs typeface="Noteworthy Bold"/>
              </a:rPr>
              <a:t>Discussion- </a:t>
            </a:r>
            <a:r>
              <a:rPr lang="en-US" i="1" dirty="0" smtClean="0">
                <a:solidFill>
                  <a:srgbClr val="12195A"/>
                </a:solidFill>
                <a:latin typeface="Noteworthy Bold"/>
                <a:cs typeface="Noteworthy Bold"/>
              </a:rPr>
              <a:t>Implications</a:t>
            </a:r>
            <a:endParaRPr lang="en-US" i="1" dirty="0">
              <a:solidFill>
                <a:srgbClr val="12195A"/>
              </a:solidFill>
              <a:latin typeface="Noteworthy Bold"/>
              <a:cs typeface="Noteworthy Bold"/>
            </a:endParaRPr>
          </a:p>
        </p:txBody>
      </p:sp>
      <p:sp>
        <p:nvSpPr>
          <p:cNvPr id="5" name="Content Placeholder 2"/>
          <p:cNvSpPr txBox="1">
            <a:spLocks/>
          </p:cNvSpPr>
          <p:nvPr/>
        </p:nvSpPr>
        <p:spPr>
          <a:xfrm>
            <a:off x="457200" y="1878582"/>
            <a:ext cx="8229600" cy="4525963"/>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3000" dirty="0" smtClean="0">
                <a:solidFill>
                  <a:srgbClr val="12195A"/>
                </a:solidFill>
                <a:latin typeface="Cambria"/>
                <a:cs typeface="Cambria"/>
              </a:rPr>
              <a:t>Narrative as a Process</a:t>
            </a:r>
          </a:p>
          <a:p>
            <a:pPr marL="914400" lvl="1" indent="-457200" algn="l">
              <a:buFont typeface="Arial"/>
              <a:buChar char="•"/>
            </a:pPr>
            <a:r>
              <a:rPr lang="en-US" sz="2600" dirty="0" smtClean="0">
                <a:solidFill>
                  <a:srgbClr val="12195A"/>
                </a:solidFill>
                <a:latin typeface="Cambria"/>
                <a:cs typeface="Cambria"/>
              </a:rPr>
              <a:t>Interactive, open-ended methodology</a:t>
            </a:r>
          </a:p>
          <a:p>
            <a:pPr algn="l"/>
            <a:r>
              <a:rPr lang="en-US" sz="3000" dirty="0" smtClean="0">
                <a:solidFill>
                  <a:srgbClr val="12195A"/>
                </a:solidFill>
                <a:latin typeface="Cambria"/>
                <a:cs typeface="Cambria"/>
              </a:rPr>
              <a:t>Narrative as a Product</a:t>
            </a:r>
          </a:p>
          <a:p>
            <a:pPr marL="914400" lvl="1" indent="-457200" algn="l">
              <a:buFont typeface="Arial"/>
              <a:buChar char="•"/>
            </a:pPr>
            <a:r>
              <a:rPr lang="en-US" sz="2600" dirty="0" smtClean="0">
                <a:solidFill>
                  <a:srgbClr val="12195A"/>
                </a:solidFill>
                <a:latin typeface="Cambria"/>
                <a:cs typeface="Cambria"/>
              </a:rPr>
              <a:t>Genre of illness narratives</a:t>
            </a:r>
          </a:p>
          <a:p>
            <a:pPr marL="914400" lvl="1" indent="-457200" algn="l">
              <a:buFont typeface="Arial"/>
              <a:buChar char="•"/>
            </a:pPr>
            <a:r>
              <a:rPr lang="en-US" sz="2600" dirty="0" smtClean="0">
                <a:solidFill>
                  <a:srgbClr val="12195A"/>
                </a:solidFill>
                <a:latin typeface="Cambria"/>
                <a:cs typeface="Cambria"/>
              </a:rPr>
              <a:t>Medical education</a:t>
            </a:r>
          </a:p>
          <a:p>
            <a:pPr marL="914400" lvl="1" indent="-457200" algn="l">
              <a:buFont typeface="Arial"/>
              <a:buChar char="•"/>
            </a:pPr>
            <a:r>
              <a:rPr lang="en-US" sz="2600" dirty="0" smtClean="0">
                <a:solidFill>
                  <a:srgbClr val="12195A"/>
                </a:solidFill>
                <a:latin typeface="Cambria"/>
                <a:cs typeface="Cambria"/>
              </a:rPr>
              <a:t>Clinical practice</a:t>
            </a:r>
          </a:p>
        </p:txBody>
      </p:sp>
    </p:spTree>
    <p:extLst>
      <p:ext uri="{BB962C8B-B14F-4D97-AF65-F5344CB8AC3E}">
        <p14:creationId xmlns:p14="http://schemas.microsoft.com/office/powerpoint/2010/main" val="224734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2F7AC1-13E3-7540-9DCC-8FD30F1E155A}" type="slidenum">
              <a:rPr lang="en-US" smtClean="0"/>
              <a:t>17</a:t>
            </a:fld>
            <a:endParaRPr lang="en-US"/>
          </a:p>
        </p:txBody>
      </p:sp>
      <p:sp>
        <p:nvSpPr>
          <p:cNvPr id="6" name="Title 1"/>
          <p:cNvSpPr txBox="1">
            <a:spLocks/>
          </p:cNvSpPr>
          <p:nvPr/>
        </p:nvSpPr>
        <p:spPr>
          <a:xfrm>
            <a:off x="457200" y="1675182"/>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solidFill>
                  <a:srgbClr val="12195A"/>
                </a:solidFill>
                <a:latin typeface="Noteworthy Bold"/>
                <a:cs typeface="Noteworthy Bold"/>
              </a:rPr>
              <a:t>Concluding Thoughts</a:t>
            </a:r>
            <a:endParaRPr lang="en-US" dirty="0">
              <a:solidFill>
                <a:srgbClr val="12195A"/>
              </a:solidFill>
              <a:latin typeface="Noteworthy Bold"/>
              <a:cs typeface="Noteworthy Bold"/>
            </a:endParaRPr>
          </a:p>
        </p:txBody>
      </p:sp>
    </p:spTree>
    <p:extLst>
      <p:ext uri="{BB962C8B-B14F-4D97-AF65-F5344CB8AC3E}">
        <p14:creationId xmlns:p14="http://schemas.microsoft.com/office/powerpoint/2010/main" val="1130968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2F7AC1-13E3-7540-9DCC-8FD30F1E155A}" type="slidenum">
              <a:rPr lang="en-US" smtClean="0"/>
              <a:t>18</a:t>
            </a:fld>
            <a:endParaRPr lang="en-US"/>
          </a:p>
        </p:txBody>
      </p:sp>
      <p:sp>
        <p:nvSpPr>
          <p:cNvPr id="6" name="Title 1"/>
          <p:cNvSpPr txBox="1">
            <a:spLocks/>
          </p:cNvSpPr>
          <p:nvPr/>
        </p:nvSpPr>
        <p:spPr>
          <a:xfrm>
            <a:off x="457200" y="2321378"/>
            <a:ext cx="8229600"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i="1" dirty="0">
                <a:solidFill>
                  <a:srgbClr val="12195A"/>
                </a:solidFill>
                <a:latin typeface="Noteworthy Bold"/>
                <a:ea typeface="Times New Roman"/>
                <a:cs typeface="Noteworthy Bold"/>
              </a:rPr>
              <a:t>“In reality you don’t know… you don’t anything what I’m going through… </a:t>
            </a:r>
            <a:endParaRPr lang="en-US" sz="3000" i="1" dirty="0" smtClean="0">
              <a:solidFill>
                <a:srgbClr val="12195A"/>
              </a:solidFill>
              <a:latin typeface="Noteworthy Bold"/>
              <a:ea typeface="Times New Roman"/>
              <a:cs typeface="Noteworthy Bold"/>
            </a:endParaRPr>
          </a:p>
          <a:p>
            <a:endParaRPr lang="en-US" sz="3000" i="1" dirty="0">
              <a:solidFill>
                <a:srgbClr val="12195A"/>
              </a:solidFill>
              <a:latin typeface="Noteworthy Bold"/>
              <a:ea typeface="Times New Roman"/>
              <a:cs typeface="Noteworthy Bold"/>
            </a:endParaRPr>
          </a:p>
          <a:p>
            <a:r>
              <a:rPr lang="en-US" sz="3000" i="1" dirty="0">
                <a:solidFill>
                  <a:srgbClr val="12195A"/>
                </a:solidFill>
                <a:latin typeface="Noteworthy Bold"/>
                <a:ea typeface="Times New Roman"/>
                <a:cs typeface="Noteworthy Bold"/>
              </a:rPr>
              <a:t>you just know the story.”</a:t>
            </a:r>
            <a:endParaRPr lang="en-US" sz="3000" dirty="0">
              <a:solidFill>
                <a:srgbClr val="12195A"/>
              </a:solidFill>
              <a:latin typeface="Noteworthy Bold"/>
              <a:cs typeface="Noteworthy Bold"/>
            </a:endParaRPr>
          </a:p>
        </p:txBody>
      </p:sp>
    </p:spTree>
    <p:extLst>
      <p:ext uri="{BB962C8B-B14F-4D97-AF65-F5344CB8AC3E}">
        <p14:creationId xmlns:p14="http://schemas.microsoft.com/office/powerpoint/2010/main" val="1222328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Further Research</a:t>
            </a:r>
            <a:endParaRPr lang="en-US" dirty="0">
              <a:solidFill>
                <a:srgbClr val="12195A"/>
              </a:solidFill>
              <a:latin typeface="Noteworthy Bold"/>
              <a:cs typeface="Noteworthy Bold"/>
            </a:endParaRPr>
          </a:p>
        </p:txBody>
      </p:sp>
      <p:sp>
        <p:nvSpPr>
          <p:cNvPr id="3" name="Content Placeholder 2"/>
          <p:cNvSpPr>
            <a:spLocks noGrp="1"/>
          </p:cNvSpPr>
          <p:nvPr>
            <p:ph idx="1"/>
          </p:nvPr>
        </p:nvSpPr>
        <p:spPr/>
        <p:txBody>
          <a:bodyPr>
            <a:normAutofit/>
          </a:bodyPr>
          <a:lstStyle/>
          <a:p>
            <a:r>
              <a:rPr lang="en-US" sz="3000" dirty="0" smtClean="0">
                <a:solidFill>
                  <a:srgbClr val="12195A"/>
                </a:solidFill>
                <a:latin typeface="Cambria"/>
                <a:cs typeface="Cambria"/>
              </a:rPr>
              <a:t>Effects of narrative expression and reception</a:t>
            </a:r>
            <a:endParaRPr lang="en-US" sz="3000" dirty="0">
              <a:solidFill>
                <a:srgbClr val="12195A"/>
              </a:solidFill>
              <a:latin typeface="Cambria"/>
              <a:cs typeface="Cambria"/>
            </a:endParaRPr>
          </a:p>
          <a:p>
            <a:r>
              <a:rPr lang="en-US" sz="3000" dirty="0" smtClean="0">
                <a:solidFill>
                  <a:srgbClr val="12195A"/>
                </a:solidFill>
                <a:latin typeface="Cambria"/>
                <a:cs typeface="Cambria"/>
              </a:rPr>
              <a:t>Medium:</a:t>
            </a:r>
          </a:p>
          <a:p>
            <a:pPr lvl="1"/>
            <a:r>
              <a:rPr lang="en-US" sz="3000" dirty="0" smtClean="0">
                <a:solidFill>
                  <a:srgbClr val="12195A"/>
                </a:solidFill>
                <a:latin typeface="Cambria"/>
                <a:cs typeface="Cambria"/>
              </a:rPr>
              <a:t>Video, Photos, Social Media platforms</a:t>
            </a:r>
          </a:p>
          <a:p>
            <a:pPr lvl="2"/>
            <a:r>
              <a:rPr lang="en-US" sz="2600" dirty="0">
                <a:solidFill>
                  <a:srgbClr val="12195A"/>
                </a:solidFill>
                <a:latin typeface="Cambria"/>
                <a:cs typeface="Cambria"/>
              </a:rPr>
              <a:t>Facebook, Twitter, </a:t>
            </a:r>
            <a:r>
              <a:rPr lang="en-US" sz="2600" dirty="0" err="1">
                <a:solidFill>
                  <a:srgbClr val="12195A"/>
                </a:solidFill>
                <a:latin typeface="Cambria"/>
                <a:cs typeface="Cambria"/>
              </a:rPr>
              <a:t>Instagram</a:t>
            </a:r>
            <a:r>
              <a:rPr lang="en-US" sz="2600" dirty="0">
                <a:solidFill>
                  <a:srgbClr val="12195A"/>
                </a:solidFill>
                <a:latin typeface="Cambria"/>
                <a:cs typeface="Cambria"/>
              </a:rPr>
              <a:t>, </a:t>
            </a:r>
            <a:r>
              <a:rPr lang="en-US" sz="2600" dirty="0" err="1" smtClean="0">
                <a:solidFill>
                  <a:srgbClr val="12195A"/>
                </a:solidFill>
                <a:latin typeface="Cambria"/>
                <a:cs typeface="Cambria"/>
              </a:rPr>
              <a:t>Youtube</a:t>
            </a:r>
            <a:endParaRPr lang="en-US" sz="3000" dirty="0" smtClean="0">
              <a:solidFill>
                <a:srgbClr val="12195A"/>
              </a:solidFill>
              <a:latin typeface="Cambria"/>
              <a:cs typeface="Cambria"/>
            </a:endParaRPr>
          </a:p>
          <a:p>
            <a:r>
              <a:rPr lang="en-US" sz="3000" dirty="0" smtClean="0">
                <a:solidFill>
                  <a:srgbClr val="12195A"/>
                </a:solidFill>
                <a:latin typeface="Cambria"/>
                <a:cs typeface="Cambria"/>
              </a:rPr>
              <a:t>Cancer diagnosis and treatment</a:t>
            </a:r>
          </a:p>
          <a:p>
            <a:r>
              <a:rPr lang="en-US" sz="3000" dirty="0" smtClean="0">
                <a:solidFill>
                  <a:srgbClr val="12195A"/>
                </a:solidFill>
                <a:latin typeface="Cambria"/>
                <a:cs typeface="Cambria"/>
              </a:rPr>
              <a:t>Technology:</a:t>
            </a:r>
          </a:p>
          <a:p>
            <a:pPr lvl="1"/>
            <a:r>
              <a:rPr lang="en-US" sz="3000" dirty="0">
                <a:solidFill>
                  <a:srgbClr val="12195A"/>
                </a:solidFill>
                <a:latin typeface="Cambria"/>
                <a:cs typeface="Cambria"/>
              </a:rPr>
              <a:t>I</a:t>
            </a:r>
            <a:r>
              <a:rPr lang="en-US" sz="3000" dirty="0" smtClean="0">
                <a:solidFill>
                  <a:srgbClr val="12195A"/>
                </a:solidFill>
                <a:latin typeface="Cambria"/>
                <a:cs typeface="Cambria"/>
              </a:rPr>
              <a:t>nteractive multimedia </a:t>
            </a:r>
            <a:r>
              <a:rPr lang="en-US" sz="3000" dirty="0" err="1" smtClean="0">
                <a:solidFill>
                  <a:srgbClr val="12195A"/>
                </a:solidFill>
                <a:latin typeface="Cambria"/>
                <a:cs typeface="Cambria"/>
              </a:rPr>
              <a:t>iBooks</a:t>
            </a:r>
            <a:r>
              <a:rPr lang="en-US" sz="3000" dirty="0" smtClean="0">
                <a:solidFill>
                  <a:srgbClr val="12195A"/>
                </a:solidFill>
                <a:latin typeface="Cambria"/>
                <a:cs typeface="Cambria"/>
              </a:rPr>
              <a:t>, online gallery</a:t>
            </a:r>
            <a:endParaRPr lang="en-US" dirty="0" smtClean="0">
              <a:solidFill>
                <a:srgbClr val="12195A"/>
              </a:solidFill>
              <a:latin typeface="Noteworthy Bold"/>
              <a:cs typeface="Noteworthy Bold"/>
            </a:endParaRPr>
          </a:p>
        </p:txBody>
      </p:sp>
      <p:sp>
        <p:nvSpPr>
          <p:cNvPr id="6" name="Slide Number Placeholder 5"/>
          <p:cNvSpPr>
            <a:spLocks noGrp="1"/>
          </p:cNvSpPr>
          <p:nvPr>
            <p:ph type="sldNum" sz="quarter" idx="12"/>
          </p:nvPr>
        </p:nvSpPr>
        <p:spPr/>
        <p:txBody>
          <a:bodyPr/>
          <a:lstStyle/>
          <a:p>
            <a:fld id="{9A2F7AC1-13E3-7540-9DCC-8FD30F1E155A}" type="slidenum">
              <a:rPr lang="en-US" smtClean="0"/>
              <a:t>19</a:t>
            </a:fld>
            <a:endParaRPr lang="en-US"/>
          </a:p>
        </p:txBody>
      </p:sp>
    </p:spTree>
    <p:extLst>
      <p:ext uri="{BB962C8B-B14F-4D97-AF65-F5344CB8AC3E}">
        <p14:creationId xmlns:p14="http://schemas.microsoft.com/office/powerpoint/2010/main" val="402516390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rgbClr val="12195A"/>
                </a:solidFill>
                <a:latin typeface="Noteworthy Bold"/>
                <a:cs typeface="Noteworthy Bold"/>
              </a:rPr>
              <a:t>Conclusions</a:t>
            </a:r>
            <a:endParaRPr lang="en-US" dirty="0">
              <a:solidFill>
                <a:srgbClr val="12195A"/>
              </a:solidFill>
              <a:latin typeface="Noteworthy Bold"/>
              <a:cs typeface="Noteworthy Bold"/>
            </a:endParaRPr>
          </a:p>
        </p:txBody>
      </p:sp>
      <p:sp>
        <p:nvSpPr>
          <p:cNvPr id="3" name="Content Placeholder 2"/>
          <p:cNvSpPr>
            <a:spLocks noGrp="1"/>
          </p:cNvSpPr>
          <p:nvPr>
            <p:ph idx="1"/>
          </p:nvPr>
        </p:nvSpPr>
        <p:spPr>
          <a:xfrm>
            <a:off x="145720" y="1283921"/>
            <a:ext cx="9013907" cy="4525963"/>
          </a:xfrm>
        </p:spPr>
        <p:txBody>
          <a:bodyPr>
            <a:noAutofit/>
          </a:bodyPr>
          <a:lstStyle/>
          <a:p>
            <a:r>
              <a:rPr lang="en-US" sz="3000" dirty="0" smtClean="0">
                <a:solidFill>
                  <a:srgbClr val="12195A"/>
                </a:solidFill>
                <a:latin typeface="Cambria"/>
                <a:cs typeface="Cambria"/>
              </a:rPr>
              <a:t>How children tell their story can provide insight into personal illness experiences and values</a:t>
            </a:r>
          </a:p>
          <a:p>
            <a:endParaRPr lang="en-US" sz="3000" dirty="0" smtClean="0">
              <a:solidFill>
                <a:srgbClr val="12195A"/>
              </a:solidFill>
              <a:latin typeface="Cambria"/>
              <a:cs typeface="Cambria"/>
            </a:endParaRPr>
          </a:p>
          <a:p>
            <a:r>
              <a:rPr lang="en-US" sz="3000" dirty="0" smtClean="0">
                <a:solidFill>
                  <a:srgbClr val="12195A"/>
                </a:solidFill>
                <a:latin typeface="Cambria"/>
                <a:cs typeface="Cambria"/>
              </a:rPr>
              <a:t>Narrative can illuminate understandings of illness and its influences on the adolescent self</a:t>
            </a:r>
          </a:p>
          <a:p>
            <a:endParaRPr lang="en-US" sz="3000" dirty="0" smtClean="0">
              <a:solidFill>
                <a:srgbClr val="12195A"/>
              </a:solidFill>
              <a:latin typeface="Cambria"/>
              <a:cs typeface="Cambria"/>
            </a:endParaRPr>
          </a:p>
          <a:p>
            <a:r>
              <a:rPr lang="en-US" sz="3000" dirty="0" smtClean="0">
                <a:solidFill>
                  <a:srgbClr val="12195A"/>
                </a:solidFill>
                <a:latin typeface="Cambria"/>
                <a:cs typeface="Cambria"/>
              </a:rPr>
              <a:t>Only in appreciating these unique experiences, I believe, can we work together to understand and treat the many facets of cancer</a:t>
            </a:r>
          </a:p>
        </p:txBody>
      </p:sp>
      <p:sp>
        <p:nvSpPr>
          <p:cNvPr id="6" name="Slide Number Placeholder 5"/>
          <p:cNvSpPr>
            <a:spLocks noGrp="1"/>
          </p:cNvSpPr>
          <p:nvPr>
            <p:ph type="sldNum" sz="quarter" idx="12"/>
          </p:nvPr>
        </p:nvSpPr>
        <p:spPr/>
        <p:txBody>
          <a:bodyPr/>
          <a:lstStyle/>
          <a:p>
            <a:fld id="{9A2F7AC1-13E3-7540-9DCC-8FD30F1E155A}" type="slidenum">
              <a:rPr lang="en-US" smtClean="0"/>
              <a:t>20</a:t>
            </a:fld>
            <a:endParaRPr lang="en-US"/>
          </a:p>
        </p:txBody>
      </p:sp>
    </p:spTree>
    <p:extLst>
      <p:ext uri="{BB962C8B-B14F-4D97-AF65-F5344CB8AC3E}">
        <p14:creationId xmlns:p14="http://schemas.microsoft.com/office/powerpoint/2010/main" val="327271751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296" y="2484802"/>
            <a:ext cx="8229600" cy="1806751"/>
          </a:xfrm>
        </p:spPr>
        <p:txBody>
          <a:bodyPr>
            <a:normAutofit fontScale="90000"/>
          </a:bodyPr>
          <a:lstStyle/>
          <a:p>
            <a:r>
              <a:rPr lang="en-US" sz="5600" dirty="0" smtClean="0">
                <a:solidFill>
                  <a:srgbClr val="12195A"/>
                </a:solidFill>
                <a:latin typeface="Noteworthy Bold"/>
                <a:cs typeface="Noteworthy Bold"/>
              </a:rPr>
              <a:t>Thank you.</a:t>
            </a:r>
            <a:br>
              <a:rPr lang="en-US" sz="5600" dirty="0" smtClean="0">
                <a:solidFill>
                  <a:srgbClr val="12195A"/>
                </a:solidFill>
                <a:latin typeface="Noteworthy Bold"/>
                <a:cs typeface="Noteworthy Bold"/>
              </a:rPr>
            </a:br>
            <a:r>
              <a:rPr lang="en-US" sz="5600" dirty="0">
                <a:solidFill>
                  <a:srgbClr val="12195A"/>
                </a:solidFill>
                <a:latin typeface="Noteworthy Bold"/>
                <a:cs typeface="Noteworthy Bold"/>
              </a:rPr>
              <a:t/>
            </a:r>
            <a:br>
              <a:rPr lang="en-US" sz="5600" dirty="0">
                <a:solidFill>
                  <a:srgbClr val="12195A"/>
                </a:solidFill>
                <a:latin typeface="Noteworthy Bold"/>
                <a:cs typeface="Noteworthy Bold"/>
              </a:rPr>
            </a:br>
            <a:r>
              <a:rPr lang="en-US" sz="3000" dirty="0" smtClean="0">
                <a:solidFill>
                  <a:srgbClr val="12195A"/>
                </a:solidFill>
                <a:latin typeface="Cambria"/>
                <a:cs typeface="Cambria"/>
              </a:rPr>
              <a:t>Trisha Paul</a:t>
            </a:r>
            <a:br>
              <a:rPr lang="en-US" sz="3000" dirty="0" smtClean="0">
                <a:solidFill>
                  <a:srgbClr val="12195A"/>
                </a:solidFill>
                <a:latin typeface="Cambria"/>
                <a:cs typeface="Cambria"/>
              </a:rPr>
            </a:br>
            <a:r>
              <a:rPr lang="en-US" sz="3000" dirty="0" err="1" smtClean="0">
                <a:solidFill>
                  <a:srgbClr val="12195A"/>
                </a:solidFill>
                <a:latin typeface="Cambria"/>
                <a:cs typeface="Cambria"/>
              </a:rPr>
              <a:t>tkpaul@umich.edu</a:t>
            </a:r>
            <a:r>
              <a:rPr lang="en-US" sz="3000" dirty="0" smtClean="0">
                <a:solidFill>
                  <a:srgbClr val="12195A"/>
                </a:solidFill>
                <a:latin typeface="Cambria"/>
                <a:cs typeface="Cambria"/>
              </a:rPr>
              <a:t/>
            </a:r>
            <a:br>
              <a:rPr lang="en-US" sz="3000" dirty="0" smtClean="0">
                <a:solidFill>
                  <a:srgbClr val="12195A"/>
                </a:solidFill>
                <a:latin typeface="Cambria"/>
                <a:cs typeface="Cambria"/>
              </a:rPr>
            </a:br>
            <a:r>
              <a:rPr lang="en-US" sz="3000" dirty="0" err="1" smtClean="0">
                <a:solidFill>
                  <a:srgbClr val="12195A"/>
                </a:solidFill>
                <a:latin typeface="Cambria"/>
                <a:cs typeface="Cambria"/>
              </a:rPr>
              <a:t>illnessnarratives.com</a:t>
            </a:r>
            <a:r>
              <a:rPr lang="en-US" sz="3000" dirty="0" smtClean="0">
                <a:solidFill>
                  <a:srgbClr val="12195A"/>
                </a:solidFill>
                <a:latin typeface="Cambria"/>
                <a:cs typeface="Cambria"/>
              </a:rPr>
              <a:t/>
            </a:r>
            <a:br>
              <a:rPr lang="en-US" sz="3000" dirty="0" smtClean="0">
                <a:solidFill>
                  <a:srgbClr val="12195A"/>
                </a:solidFill>
                <a:latin typeface="Cambria"/>
                <a:cs typeface="Cambria"/>
              </a:rPr>
            </a:br>
            <a:r>
              <a:rPr lang="en-US" sz="3000" dirty="0" smtClean="0">
                <a:solidFill>
                  <a:srgbClr val="12195A"/>
                </a:solidFill>
                <a:latin typeface="Cambria"/>
                <a:cs typeface="Cambria"/>
              </a:rPr>
              <a:t>@trishakpaul2</a:t>
            </a:r>
            <a:endParaRPr lang="en-US" sz="3000" dirty="0">
              <a:solidFill>
                <a:srgbClr val="12195A"/>
              </a:solidFill>
              <a:latin typeface="Cambria"/>
              <a:cs typeface="Cambria"/>
            </a:endParaRPr>
          </a:p>
        </p:txBody>
      </p:sp>
      <p:pic>
        <p:nvPicPr>
          <p:cNvPr id="5" name="Picture 4" descr="Research logo.png"/>
          <p:cNvPicPr>
            <a:picLocks noChangeAspect="1"/>
          </p:cNvPicPr>
          <p:nvPr/>
        </p:nvPicPr>
        <p:blipFill rotWithShape="1">
          <a:blip r:embed="rId3">
            <a:extLst>
              <a:ext uri="{28A0092B-C50C-407E-A947-70E740481C1C}">
                <a14:useLocalDpi xmlns:a14="http://schemas.microsoft.com/office/drawing/2010/main" val="0"/>
              </a:ext>
            </a:extLst>
          </a:blip>
          <a:srcRect l="5001" t="13709" r="3571" b="18390"/>
          <a:stretch/>
        </p:blipFill>
        <p:spPr>
          <a:xfrm>
            <a:off x="0" y="5380164"/>
            <a:ext cx="5674891" cy="1477836"/>
          </a:xfrm>
          <a:prstGeom prst="rect">
            <a:avLst/>
          </a:prstGeom>
        </p:spPr>
      </p:pic>
      <p:sp>
        <p:nvSpPr>
          <p:cNvPr id="4" name="Slide Number Placeholder 3"/>
          <p:cNvSpPr>
            <a:spLocks noGrp="1"/>
          </p:cNvSpPr>
          <p:nvPr>
            <p:ph type="sldNum" sz="quarter" idx="12"/>
          </p:nvPr>
        </p:nvSpPr>
        <p:spPr/>
        <p:txBody>
          <a:bodyPr/>
          <a:lstStyle/>
          <a:p>
            <a:fld id="{9A2F7AC1-13E3-7540-9DCC-8FD30F1E155A}" type="slidenum">
              <a:rPr lang="en-US" smtClean="0"/>
              <a:t>21</a:t>
            </a:fld>
            <a:endParaRPr lang="en-US"/>
          </a:p>
        </p:txBody>
      </p:sp>
    </p:spTree>
    <p:extLst>
      <p:ext uri="{BB962C8B-B14F-4D97-AF65-F5344CB8AC3E}">
        <p14:creationId xmlns:p14="http://schemas.microsoft.com/office/powerpoint/2010/main" val="62390739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Special Thanks to Supporters</a:t>
            </a:r>
            <a:endParaRPr lang="en-US" dirty="0">
              <a:solidFill>
                <a:srgbClr val="12195A"/>
              </a:solidFill>
              <a:latin typeface="Noteworthy Bold"/>
              <a:cs typeface="Noteworthy Bold"/>
            </a:endParaRPr>
          </a:p>
        </p:txBody>
      </p:sp>
      <p:sp>
        <p:nvSpPr>
          <p:cNvPr id="8" name="Content Placeholder 2"/>
          <p:cNvSpPr>
            <a:spLocks noGrp="1"/>
          </p:cNvSpPr>
          <p:nvPr>
            <p:ph idx="1"/>
          </p:nvPr>
        </p:nvSpPr>
        <p:spPr>
          <a:xfrm>
            <a:off x="149404" y="1625164"/>
            <a:ext cx="8957245" cy="4712513"/>
          </a:xfrm>
        </p:spPr>
        <p:txBody>
          <a:bodyPr>
            <a:normAutofit/>
          </a:bodyPr>
          <a:lstStyle/>
          <a:p>
            <a:r>
              <a:rPr lang="en-US" sz="3000" dirty="0" smtClean="0">
                <a:solidFill>
                  <a:srgbClr val="12195A"/>
                </a:solidFill>
                <a:latin typeface="Cambria"/>
                <a:cs typeface="Cambria"/>
              </a:rPr>
              <a:t>Dr. </a:t>
            </a:r>
            <a:r>
              <a:rPr lang="en-US" sz="3000" dirty="0" err="1" smtClean="0">
                <a:solidFill>
                  <a:srgbClr val="12195A"/>
                </a:solidFill>
                <a:latin typeface="Cambria"/>
                <a:cs typeface="Cambria"/>
              </a:rPr>
              <a:t>Rajen</a:t>
            </a:r>
            <a:r>
              <a:rPr lang="en-US" sz="3000" dirty="0" smtClean="0">
                <a:solidFill>
                  <a:srgbClr val="12195A"/>
                </a:solidFill>
                <a:latin typeface="Cambria"/>
                <a:cs typeface="Cambria"/>
              </a:rPr>
              <a:t> </a:t>
            </a:r>
            <a:r>
              <a:rPr lang="en-US" sz="3000" dirty="0" err="1" smtClean="0">
                <a:solidFill>
                  <a:srgbClr val="12195A"/>
                </a:solidFill>
                <a:latin typeface="Cambria"/>
                <a:cs typeface="Cambria"/>
              </a:rPr>
              <a:t>Mody</a:t>
            </a:r>
            <a:r>
              <a:rPr lang="en-US" sz="3000" dirty="0" smtClean="0">
                <a:solidFill>
                  <a:srgbClr val="12195A"/>
                </a:solidFill>
                <a:latin typeface="Cambria"/>
                <a:cs typeface="Cambria"/>
              </a:rPr>
              <a:t> (Pediatrics Hematology/Oncology)</a:t>
            </a:r>
          </a:p>
          <a:p>
            <a:r>
              <a:rPr lang="en-US" sz="3000" dirty="0" smtClean="0">
                <a:solidFill>
                  <a:srgbClr val="12195A"/>
                </a:solidFill>
                <a:latin typeface="Cambria"/>
                <a:cs typeface="Cambria"/>
              </a:rPr>
              <a:t>Professor Melanie </a:t>
            </a:r>
            <a:r>
              <a:rPr lang="en-US" sz="3000" dirty="0" err="1" smtClean="0">
                <a:solidFill>
                  <a:srgbClr val="12195A"/>
                </a:solidFill>
                <a:latin typeface="Cambria"/>
                <a:cs typeface="Cambria"/>
              </a:rPr>
              <a:t>Yergeau</a:t>
            </a:r>
            <a:r>
              <a:rPr lang="en-US" sz="3000" dirty="0" smtClean="0">
                <a:solidFill>
                  <a:srgbClr val="12195A"/>
                </a:solidFill>
                <a:latin typeface="Cambria"/>
                <a:cs typeface="Cambria"/>
              </a:rPr>
              <a:t> (English)</a:t>
            </a:r>
          </a:p>
          <a:p>
            <a:r>
              <a:rPr lang="en-US" sz="3000" dirty="0" smtClean="0">
                <a:solidFill>
                  <a:srgbClr val="12195A"/>
                </a:solidFill>
                <a:latin typeface="Cambria"/>
                <a:cs typeface="Cambria"/>
              </a:rPr>
              <a:t>C.S. Mott Children’s Hospital, University of Michigan</a:t>
            </a:r>
          </a:p>
          <a:p>
            <a:pPr lvl="1"/>
            <a:r>
              <a:rPr lang="en-US" sz="2600" dirty="0" smtClean="0">
                <a:solidFill>
                  <a:srgbClr val="12195A"/>
                </a:solidFill>
                <a:latin typeface="Cambria"/>
                <a:cs typeface="Cambria"/>
              </a:rPr>
              <a:t>Pediatrics Hematology/Oncology Staff</a:t>
            </a:r>
            <a:endParaRPr lang="en-US" sz="2600" dirty="0">
              <a:solidFill>
                <a:srgbClr val="12195A"/>
              </a:solidFill>
              <a:latin typeface="Cambria"/>
              <a:cs typeface="Cambria"/>
            </a:endParaRPr>
          </a:p>
          <a:p>
            <a:pPr lvl="1"/>
            <a:r>
              <a:rPr lang="en-US" sz="2600" dirty="0">
                <a:solidFill>
                  <a:srgbClr val="12195A"/>
                </a:solidFill>
                <a:latin typeface="Cambria"/>
                <a:cs typeface="Cambria"/>
              </a:rPr>
              <a:t>Patients and families </a:t>
            </a:r>
            <a:endParaRPr lang="en-US" dirty="0" smtClean="0">
              <a:solidFill>
                <a:srgbClr val="12195A"/>
              </a:solidFill>
              <a:latin typeface="Cambria"/>
              <a:cs typeface="Cambria"/>
            </a:endParaRPr>
          </a:p>
          <a:p>
            <a:endParaRPr lang="en-US" dirty="0" smtClean="0">
              <a:solidFill>
                <a:srgbClr val="12195A"/>
              </a:solidFill>
              <a:latin typeface="Noteworthy Bold"/>
              <a:cs typeface="Noteworthy Bold"/>
            </a:endParaRPr>
          </a:p>
        </p:txBody>
      </p:sp>
      <p:sp>
        <p:nvSpPr>
          <p:cNvPr id="4" name="Slide Number Placeholder 3"/>
          <p:cNvSpPr>
            <a:spLocks noGrp="1"/>
          </p:cNvSpPr>
          <p:nvPr>
            <p:ph type="sldNum" sz="quarter" idx="12"/>
          </p:nvPr>
        </p:nvSpPr>
        <p:spPr/>
        <p:txBody>
          <a:bodyPr/>
          <a:lstStyle/>
          <a:p>
            <a:fld id="{9A2F7AC1-13E3-7540-9DCC-8FD30F1E155A}" type="slidenum">
              <a:rPr lang="en-US" smtClean="0"/>
              <a:t>22</a:t>
            </a:fld>
            <a:endParaRPr lang="en-US"/>
          </a:p>
        </p:txBody>
      </p:sp>
    </p:spTree>
    <p:extLst>
      <p:ext uri="{BB962C8B-B14F-4D97-AF65-F5344CB8AC3E}">
        <p14:creationId xmlns:p14="http://schemas.microsoft.com/office/powerpoint/2010/main" val="139762211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2195A"/>
                </a:solidFill>
                <a:latin typeface="Noteworthy Bold"/>
                <a:cs typeface="Noteworthy Bold"/>
              </a:rPr>
              <a:t>Special Thanks to Sponsors</a:t>
            </a:r>
            <a:endParaRPr lang="en-US" dirty="0">
              <a:solidFill>
                <a:srgbClr val="12195A"/>
              </a:solidFill>
              <a:latin typeface="Noteworthy Bold"/>
              <a:cs typeface="Noteworthy Bold"/>
            </a:endParaRPr>
          </a:p>
        </p:txBody>
      </p:sp>
      <p:pic>
        <p:nvPicPr>
          <p:cNvPr id="6" name="Picture 5" descr="Screen Shot 2013-05-18 at 1.22.4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8095" y="3155146"/>
            <a:ext cx="4851400" cy="1092200"/>
          </a:xfrm>
          <a:prstGeom prst="rect">
            <a:avLst/>
          </a:prstGeom>
        </p:spPr>
      </p:pic>
      <p:pic>
        <p:nvPicPr>
          <p:cNvPr id="7" name="Picture 6" descr="Screen Shot 2013-05-18 at 1.22.1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8095" y="4457318"/>
            <a:ext cx="4798052" cy="862395"/>
          </a:xfrm>
          <a:prstGeom prst="rect">
            <a:avLst/>
          </a:prstGeom>
        </p:spPr>
      </p:pic>
      <p:sp>
        <p:nvSpPr>
          <p:cNvPr id="4" name="Slide Number Placeholder 3"/>
          <p:cNvSpPr>
            <a:spLocks noGrp="1"/>
          </p:cNvSpPr>
          <p:nvPr>
            <p:ph type="sldNum" sz="quarter" idx="12"/>
          </p:nvPr>
        </p:nvSpPr>
        <p:spPr/>
        <p:txBody>
          <a:bodyPr/>
          <a:lstStyle/>
          <a:p>
            <a:fld id="{9A2F7AC1-13E3-7540-9DCC-8FD30F1E155A}" type="slidenum">
              <a:rPr lang="en-US" smtClean="0"/>
              <a:t>23</a:t>
            </a:fld>
            <a:endParaRPr lang="en-US"/>
          </a:p>
        </p:txBody>
      </p:sp>
      <p:pic>
        <p:nvPicPr>
          <p:cNvPr id="3" name="Picture 2" descr="logo-mott-children_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58095" y="1830048"/>
            <a:ext cx="1048664" cy="1048664"/>
          </a:xfrm>
          <a:prstGeom prst="rect">
            <a:avLst/>
          </a:prstGeom>
        </p:spPr>
      </p:pic>
      <p:sp>
        <p:nvSpPr>
          <p:cNvPr id="5" name="TextBox 4"/>
          <p:cNvSpPr txBox="1"/>
          <p:nvPr/>
        </p:nvSpPr>
        <p:spPr>
          <a:xfrm>
            <a:off x="3006759" y="1979442"/>
            <a:ext cx="4663468" cy="707886"/>
          </a:xfrm>
          <a:prstGeom prst="rect">
            <a:avLst/>
          </a:prstGeom>
          <a:noFill/>
        </p:spPr>
        <p:txBody>
          <a:bodyPr wrap="square" rtlCol="0">
            <a:spAutoFit/>
          </a:bodyPr>
          <a:lstStyle/>
          <a:p>
            <a:r>
              <a:rPr lang="en-US" sz="2000" dirty="0" smtClean="0">
                <a:solidFill>
                  <a:schemeClr val="tx2"/>
                </a:solidFill>
              </a:rPr>
              <a:t>Department of Pediatrics</a:t>
            </a:r>
          </a:p>
          <a:p>
            <a:r>
              <a:rPr lang="en-US" sz="2000" dirty="0" smtClean="0">
                <a:solidFill>
                  <a:schemeClr val="tx2"/>
                </a:solidFill>
              </a:rPr>
              <a:t>Division of Pediatric Hematology/Oncology</a:t>
            </a:r>
            <a:endParaRPr lang="en-US" sz="2000" dirty="0">
              <a:solidFill>
                <a:schemeClr val="tx2"/>
              </a:solidFill>
            </a:endParaRPr>
          </a:p>
        </p:txBody>
      </p:sp>
    </p:spTree>
    <p:extLst>
      <p:ext uri="{BB962C8B-B14F-4D97-AF65-F5344CB8AC3E}">
        <p14:creationId xmlns:p14="http://schemas.microsoft.com/office/powerpoint/2010/main" val="213687965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34947</TotalTime>
  <Words>1109</Words>
  <Application>Microsoft Macintosh PowerPoint</Application>
  <PresentationFormat>On-screen Show (4:3)</PresentationFormat>
  <Paragraphs>141</Paragraphs>
  <Slides>23</Slides>
  <Notes>19</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“I don’t think that I’ve ever really spoken about my cancer this much”  -Andy, age 17, in treatment</vt:lpstr>
      <vt:lpstr>What are Illness Narratives?</vt:lpstr>
      <vt:lpstr>Literary Illness Narratives about Cancer</vt:lpstr>
      <vt:lpstr>PowerPoint Presentation</vt:lpstr>
      <vt:lpstr>Childhood Cancer Narratives</vt:lpstr>
      <vt:lpstr>The Idea</vt:lpstr>
      <vt:lpstr>Primary Topics</vt:lpstr>
      <vt:lpstr>Participants</vt:lpstr>
      <vt:lpstr>Activity</vt:lpstr>
      <vt:lpstr>Activity- Prompts</vt:lpstr>
      <vt:lpstr>After Activity- Patients</vt:lpstr>
      <vt:lpstr>PowerPoint Presentation</vt:lpstr>
      <vt:lpstr>PowerPoint Presentation</vt:lpstr>
      <vt:lpstr>PowerPoint Presentation</vt:lpstr>
      <vt:lpstr>PowerPoint Presentation</vt:lpstr>
      <vt:lpstr>PowerPoint Presentation</vt:lpstr>
      <vt:lpstr>PowerPoint Presentation</vt:lpstr>
      <vt:lpstr>Further Research</vt:lpstr>
      <vt:lpstr>Conclusions</vt:lpstr>
      <vt:lpstr>Thank you.  Trisha Paul tkpaul@umich.edu illnessnarratives.com @trishakpaul2</vt:lpstr>
      <vt:lpstr>Special Thanks to Supporters</vt:lpstr>
      <vt:lpstr>Special Thanks to Sponsors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Chronicling Childhood Cancer: Illuminating the Illness Experience through Narrative</dc:title>
  <dc:creator>Trisha Paul</dc:creator>
  <cp:lastModifiedBy>Trisha Paul</cp:lastModifiedBy>
  <cp:revision>1179</cp:revision>
  <cp:lastPrinted>2013-09-25T22:45:47Z</cp:lastPrinted>
  <dcterms:created xsi:type="dcterms:W3CDTF">2013-05-07T23:05:58Z</dcterms:created>
  <dcterms:modified xsi:type="dcterms:W3CDTF">2014-04-13T14:09:39Z</dcterms:modified>
</cp:coreProperties>
</file>