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858" r:id="rId3"/>
    <p:sldId id="257" r:id="rId4"/>
    <p:sldId id="262" r:id="rId5"/>
    <p:sldId id="260" r:id="rId6"/>
    <p:sldId id="268" r:id="rId7"/>
    <p:sldId id="263" r:id="rId8"/>
    <p:sldId id="264" r:id="rId9"/>
    <p:sldId id="857" r:id="rId10"/>
    <p:sldId id="269" r:id="rId11"/>
    <p:sldId id="267" r:id="rId12"/>
    <p:sldId id="793" r:id="rId13"/>
    <p:sldId id="821" r:id="rId14"/>
    <p:sldId id="829" r:id="rId15"/>
    <p:sldId id="828" r:id="rId16"/>
    <p:sldId id="395" r:id="rId17"/>
    <p:sldId id="266"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5137" autoAdjust="0"/>
  </p:normalViewPr>
  <p:slideViewPr>
    <p:cSldViewPr snapToGrid="0" snapToObjects="1">
      <p:cViewPr varScale="1">
        <p:scale>
          <a:sx n="84" d="100"/>
          <a:sy n="84" d="100"/>
        </p:scale>
        <p:origin x="629" y="72"/>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F992409-4A49-4EF0-BCC1-FAF85D9D8534}" type="datetimeFigureOut">
              <a:rPr lang="en-US" smtClean="0"/>
              <a:t>1/25/2023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B0BB951-959B-426E-A4A2-6E9109E5DF30}" type="slidenum">
              <a:rPr lang="en-US" smtClean="0"/>
              <a:t>‹#›</a:t>
            </a:fld>
            <a:endParaRPr lang="en-US"/>
          </a:p>
        </p:txBody>
      </p:sp>
    </p:spTree>
    <p:extLst>
      <p:ext uri="{BB962C8B-B14F-4D97-AF65-F5344CB8AC3E}">
        <p14:creationId xmlns:p14="http://schemas.microsoft.com/office/powerpoint/2010/main" val="56001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telling these stories and who is the intended audience? What is the purpose of narrating illness?</a:t>
            </a:r>
          </a:p>
        </p:txBody>
      </p:sp>
      <p:sp>
        <p:nvSpPr>
          <p:cNvPr id="4" name="Slide Number Placeholder 3"/>
          <p:cNvSpPr>
            <a:spLocks noGrp="1"/>
          </p:cNvSpPr>
          <p:nvPr>
            <p:ph type="sldNum" sz="quarter" idx="5"/>
          </p:nvPr>
        </p:nvSpPr>
        <p:spPr/>
        <p:txBody>
          <a:bodyPr/>
          <a:lstStyle/>
          <a:p>
            <a:fld id="{3B0BB951-959B-426E-A4A2-6E9109E5DF30}" type="slidenum">
              <a:rPr lang="en-US" smtClean="0"/>
              <a:t>3</a:t>
            </a:fld>
            <a:endParaRPr lang="en-US"/>
          </a:p>
        </p:txBody>
      </p:sp>
    </p:spTree>
    <p:extLst>
      <p:ext uri="{BB962C8B-B14F-4D97-AF65-F5344CB8AC3E}">
        <p14:creationId xmlns:p14="http://schemas.microsoft.com/office/powerpoint/2010/main" val="2774496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i="0" dirty="0"/>
              <a:t>Also known as </a:t>
            </a:r>
            <a:r>
              <a:rPr lang="en-US" i="0" dirty="0" err="1"/>
              <a:t>Pathographies</a:t>
            </a:r>
            <a:r>
              <a:rPr lang="en-US" i="1" dirty="0"/>
              <a:t>: “</a:t>
            </a:r>
            <a:r>
              <a:rPr lang="en-US" dirty="0"/>
              <a:t>autobiographical or biographical narrative about an experience of illness” (229) from Literary scholar Anne Hunsaker Hawkins (1999) in </a:t>
            </a:r>
            <a:r>
              <a:rPr lang="en-US" i="1" dirty="0"/>
              <a:t>Reconstructing Illness: Studies in </a:t>
            </a:r>
            <a:r>
              <a:rPr lang="en-US" i="1" dirty="0" err="1"/>
              <a:t>Pathographies</a:t>
            </a:r>
            <a:r>
              <a:rPr lang="en-US" i="1" dirty="0"/>
              <a:t>.</a:t>
            </a:r>
          </a:p>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4</a:t>
            </a:fld>
            <a:endParaRPr lang="en-US"/>
          </a:p>
        </p:txBody>
      </p:sp>
    </p:spTree>
    <p:extLst>
      <p:ext uri="{BB962C8B-B14F-4D97-AF65-F5344CB8AC3E}">
        <p14:creationId xmlns:p14="http://schemas.microsoft.com/office/powerpoint/2010/main" val="1076841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Humors as a predominant European and Islamic philosophy. </a:t>
            </a:r>
            <a:r>
              <a:rPr lang="en-US" altLang="en-US" dirty="0">
                <a:latin typeface="Arial" panose="020B0604020202020204" pitchFamily="34" charset="0"/>
              </a:rPr>
              <a:t>The Human body contains blood, phlegm, yellow bile, and black bile.- health is balance mix, pain/disease due to imbalance (deficiency or excess).</a:t>
            </a:r>
          </a:p>
          <a:p>
            <a:endParaRPr lang="en-US" dirty="0"/>
          </a:p>
          <a:p>
            <a:r>
              <a:rPr lang="en-US" dirty="0"/>
              <a:t>Technology advances, Progress in scientific research</a:t>
            </a:r>
          </a:p>
          <a:p>
            <a:pPr defTabSz="931774"/>
            <a:r>
              <a:rPr lang="en-US" dirty="0"/>
              <a:t>Growing emphasis on treating the ‘disease’ (Emphasis on treating the disease inherently privileged the body and physical ailments. )</a:t>
            </a:r>
          </a:p>
          <a:p>
            <a:r>
              <a:rPr lang="en-US" dirty="0"/>
              <a:t>Increased medicalization, i.e. death in the hospital instead of home</a:t>
            </a:r>
          </a:p>
          <a:p>
            <a:endParaRPr lang="en-US" dirty="0"/>
          </a:p>
          <a:p>
            <a:r>
              <a:rPr lang="en-US" dirty="0"/>
              <a:t>Narratives arose in response to the increased medicalization of illness: enabled patient empowerment through expression</a:t>
            </a:r>
          </a:p>
        </p:txBody>
      </p:sp>
      <p:sp>
        <p:nvSpPr>
          <p:cNvPr id="4" name="Slide Number Placeholder 3"/>
          <p:cNvSpPr>
            <a:spLocks noGrp="1"/>
          </p:cNvSpPr>
          <p:nvPr>
            <p:ph type="sldNum" sz="quarter" idx="5"/>
          </p:nvPr>
        </p:nvSpPr>
        <p:spPr/>
        <p:txBody>
          <a:bodyPr/>
          <a:lstStyle/>
          <a:p>
            <a:fld id="{3B0BB951-959B-426E-A4A2-6E9109E5DF30}" type="slidenum">
              <a:rPr lang="en-US" smtClean="0"/>
              <a:t>7</a:t>
            </a:fld>
            <a:endParaRPr lang="en-US"/>
          </a:p>
        </p:txBody>
      </p:sp>
    </p:spTree>
    <p:extLst>
      <p:ext uri="{BB962C8B-B14F-4D97-AF65-F5344CB8AC3E}">
        <p14:creationId xmlns:p14="http://schemas.microsoft.com/office/powerpoint/2010/main" val="3124900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Increased medicalization -&gt; patient empowerment through expression</a:t>
            </a:r>
          </a:p>
        </p:txBody>
      </p:sp>
      <p:sp>
        <p:nvSpPr>
          <p:cNvPr id="4" name="Slide Number Placeholder 3"/>
          <p:cNvSpPr>
            <a:spLocks noGrp="1"/>
          </p:cNvSpPr>
          <p:nvPr>
            <p:ph type="sldNum" sz="quarter" idx="5"/>
          </p:nvPr>
        </p:nvSpPr>
        <p:spPr/>
        <p:txBody>
          <a:bodyPr/>
          <a:lstStyle/>
          <a:p>
            <a:fld id="{3B0BB951-959B-426E-A4A2-6E9109E5DF30}" type="slidenum">
              <a:rPr lang="en-US" smtClean="0"/>
              <a:t>8</a:t>
            </a:fld>
            <a:endParaRPr lang="en-US"/>
          </a:p>
        </p:txBody>
      </p:sp>
    </p:spTree>
    <p:extLst>
      <p:ext uri="{BB962C8B-B14F-4D97-AF65-F5344CB8AC3E}">
        <p14:creationId xmlns:p14="http://schemas.microsoft.com/office/powerpoint/2010/main" val="2576702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Written while she was a patient with cancer. </a:t>
            </a:r>
          </a:p>
          <a:p>
            <a:endParaRPr lang="en-US" dirty="0"/>
          </a:p>
          <a:p>
            <a:r>
              <a:rPr lang="en-US" dirty="0"/>
              <a:t>An example of how stigma informed narratives about illness which contributed to health inequity</a:t>
            </a:r>
          </a:p>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9</a:t>
            </a:fld>
            <a:endParaRPr lang="en-US"/>
          </a:p>
        </p:txBody>
      </p:sp>
    </p:spTree>
    <p:extLst>
      <p:ext uri="{BB962C8B-B14F-4D97-AF65-F5344CB8AC3E}">
        <p14:creationId xmlns:p14="http://schemas.microsoft.com/office/powerpoint/2010/main" val="1987212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Arial" panose="020B0604020202020204" pitchFamily="34" charset="0"/>
              </a:rPr>
              <a:t>Early 2000s gained traction and recognized as a key dimension in safe, high-quality health care.</a:t>
            </a:r>
          </a:p>
          <a:p>
            <a:r>
              <a:rPr lang="en-US" b="0" i="0" dirty="0">
                <a:solidFill>
                  <a:srgbClr val="333333"/>
                </a:solidFill>
                <a:effectLst/>
                <a:latin typeface="Arial" panose="020B0604020202020204" pitchFamily="34" charset="0"/>
              </a:rPr>
              <a:t>-IPFCC main organization</a:t>
            </a:r>
          </a:p>
          <a:p>
            <a:r>
              <a:rPr lang="en-US" b="0" i="0" dirty="0">
                <a:solidFill>
                  <a:srgbClr val="333333"/>
                </a:solidFill>
                <a:effectLst/>
                <a:latin typeface="Arial" panose="020B0604020202020204" pitchFamily="34" charset="0"/>
              </a:rPr>
              <a:t>-Example of PFCC in research: PCORI, patient-centered outcomes research institute, created in 2010- increase in research to measure patient-centered outcomes</a:t>
            </a:r>
          </a:p>
          <a:p>
            <a:pPr marL="174708" indent="-174708">
              <a:buFontTx/>
              <a:buChar char="-"/>
            </a:pPr>
            <a:endParaRPr lang="en-US" dirty="0"/>
          </a:p>
          <a:p>
            <a:pPr defTabSz="931774">
              <a:defRPr/>
            </a:pPr>
            <a:r>
              <a:rPr lang="en-US" dirty="0"/>
              <a:t>In clinical care, patient narratives offer an opportunity for patient-centered care. </a:t>
            </a:r>
          </a:p>
          <a:p>
            <a:pPr defTabSz="931774">
              <a:defRPr/>
            </a:pPr>
            <a:r>
              <a:rPr lang="en-US" dirty="0"/>
              <a:t>In research, qualitative studies can shed light on patient satisfaction and enhance patient-centered outcomes research by adding a new dimension to quantitative data. </a:t>
            </a:r>
          </a:p>
          <a:p>
            <a:pPr marL="174708" indent="-174708">
              <a:buFontTx/>
              <a:buChar char="-"/>
            </a:pPr>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10</a:t>
            </a:fld>
            <a:endParaRPr lang="en-US"/>
          </a:p>
        </p:txBody>
      </p:sp>
    </p:spTree>
    <p:extLst>
      <p:ext uri="{BB962C8B-B14F-4D97-AF65-F5344CB8AC3E}">
        <p14:creationId xmlns:p14="http://schemas.microsoft.com/office/powerpoint/2010/main" val="4288675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11</a:t>
            </a:fld>
            <a:endParaRPr lang="en-US"/>
          </a:p>
        </p:txBody>
      </p:sp>
    </p:spTree>
    <p:extLst>
      <p:ext uri="{BB962C8B-B14F-4D97-AF65-F5344CB8AC3E}">
        <p14:creationId xmlns:p14="http://schemas.microsoft.com/office/powerpoint/2010/main" val="1983697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share one example of how eliciting patient narratives in research and applying Frank’s typology can help to inform clinical interventions. Research has shown that even when fertility preservation options are broached with adolescents, survivors often report dissatisfaction with those conversations, which raises concern about their content and their quality. A research team at the Hospital for Sick Children interviewed 15 adolescent male survivors of childhood cancer who were 14-18 years of age at the time and initially diagnosed before the age of 15. Questions revolved around how male adolescent childhood cancer survivor patients understand infertility as a long-term side effect of treatment and their perceptions of fertility preservation options. </a:t>
            </a:r>
          </a:p>
          <a:p>
            <a:endParaRPr lang="en-US" dirty="0"/>
          </a:p>
          <a:p>
            <a:r>
              <a:rPr lang="en-US" dirty="0"/>
              <a:t>This qualitative research study looked at how a narrative approach using the Frank typology could improve the quality of such conversations. The following slides show how identifying the type of illness narrative by participants (indicated in red speech bubbles) can help providers (indicated with black speech bubbles), to thoughtfully respond to the needs of adolescent patients.</a:t>
            </a:r>
          </a:p>
          <a:p>
            <a:endParaRPr lang="en-US" dirty="0"/>
          </a:p>
          <a:p>
            <a:r>
              <a:rPr lang="en-US" dirty="0"/>
              <a:t>--</a:t>
            </a:r>
          </a:p>
          <a:p>
            <a:r>
              <a:rPr lang="en-US" b="0" i="0" dirty="0">
                <a:solidFill>
                  <a:srgbClr val="212121"/>
                </a:solidFill>
                <a:effectLst/>
                <a:latin typeface="BlinkMacSystemFont"/>
              </a:rPr>
              <a:t>Gupta AA, </a:t>
            </a:r>
            <a:r>
              <a:rPr lang="en-US" b="0" i="0" dirty="0" err="1">
                <a:solidFill>
                  <a:srgbClr val="212121"/>
                </a:solidFill>
                <a:effectLst/>
                <a:latin typeface="BlinkMacSystemFont"/>
              </a:rPr>
              <a:t>Donen</a:t>
            </a:r>
            <a:r>
              <a:rPr lang="en-US" b="0" i="0" dirty="0">
                <a:solidFill>
                  <a:srgbClr val="212121"/>
                </a:solidFill>
                <a:effectLst/>
                <a:latin typeface="BlinkMacSystemFont"/>
              </a:rPr>
              <a:t> RM, Sung L, Boydell KM, Lo KC, Stephens D, Pritchard S, </a:t>
            </a:r>
            <a:r>
              <a:rPr lang="en-US" b="0" i="0" dirty="0" err="1">
                <a:solidFill>
                  <a:srgbClr val="212121"/>
                </a:solidFill>
                <a:effectLst/>
                <a:latin typeface="BlinkMacSystemFont"/>
              </a:rPr>
              <a:t>Portwine</a:t>
            </a:r>
            <a:r>
              <a:rPr lang="en-US" b="0" i="0" dirty="0">
                <a:solidFill>
                  <a:srgbClr val="212121"/>
                </a:solidFill>
                <a:effectLst/>
                <a:latin typeface="BlinkMacSystemFont"/>
              </a:rPr>
              <a:t> C, Maloney AM, Lorenzo AJ. Testicular Biopsy for Fertility Preservation in Prepubertal Boys with Cancer: Identifying Preferences for Procedure and Reactions to Disclosure Practices. J Urol. 2016 Jul;196(1):219-24. </a:t>
            </a:r>
            <a:r>
              <a:rPr lang="en-US" b="0" i="0" dirty="0" err="1">
                <a:solidFill>
                  <a:srgbClr val="212121"/>
                </a:solidFill>
                <a:effectLst/>
                <a:latin typeface="BlinkMacSystemFont"/>
              </a:rPr>
              <a:t>doi</a:t>
            </a:r>
            <a:r>
              <a:rPr lang="en-US" b="0" i="0" dirty="0">
                <a:solidFill>
                  <a:srgbClr val="212121"/>
                </a:solidFill>
                <a:effectLst/>
                <a:latin typeface="BlinkMacSystemFont"/>
              </a:rPr>
              <a:t>: 10.1016/j.juro.2016.02.2967. </a:t>
            </a:r>
            <a:r>
              <a:rPr lang="en-US" b="0" i="0" dirty="0" err="1">
                <a:solidFill>
                  <a:srgbClr val="212121"/>
                </a:solidFill>
                <a:effectLst/>
                <a:latin typeface="BlinkMacSystemFont"/>
              </a:rPr>
              <a:t>Epub</a:t>
            </a:r>
            <a:r>
              <a:rPr lang="en-US" b="0" i="0" dirty="0">
                <a:solidFill>
                  <a:srgbClr val="212121"/>
                </a:solidFill>
                <a:effectLst/>
                <a:latin typeface="BlinkMacSystemFont"/>
              </a:rPr>
              <a:t> 2016 Mar 3. PMID: 26947434.</a:t>
            </a:r>
          </a:p>
          <a:p>
            <a:endParaRPr lang="en-US" dirty="0"/>
          </a:p>
          <a:p>
            <a:pPr defTabSz="465863" eaLnBrk="0" fontAlgn="base" hangingPunct="0">
              <a:spcBef>
                <a:spcPct val="30000"/>
              </a:spcBef>
              <a:spcAft>
                <a:spcPct val="0"/>
              </a:spcAft>
              <a:defRPr/>
            </a:pPr>
            <a:r>
              <a:rPr lang="en-US" b="0" i="0" dirty="0" err="1">
                <a:solidFill>
                  <a:srgbClr val="212121"/>
                </a:solidFill>
                <a:effectLst/>
                <a:latin typeface="BlinkMacSystemFont"/>
              </a:rPr>
              <a:t>Roher</a:t>
            </a:r>
            <a:r>
              <a:rPr lang="en-US" b="0" i="0" dirty="0">
                <a:solidFill>
                  <a:srgbClr val="212121"/>
                </a:solidFill>
                <a:effectLst/>
                <a:latin typeface="BlinkMacSystemFont"/>
              </a:rPr>
              <a:t> SI, Gibson J, Gibson BE, Gupta AA. Listening through narratives: using a narrative approach when discussing fertility preservation options with young cancer patients. </a:t>
            </a:r>
            <a:r>
              <a:rPr lang="en-US" b="0" i="0" dirty="0" err="1">
                <a:solidFill>
                  <a:srgbClr val="212121"/>
                </a:solidFill>
                <a:effectLst/>
                <a:latin typeface="BlinkMacSystemFont"/>
              </a:rPr>
              <a:t>Curr</a:t>
            </a:r>
            <a:r>
              <a:rPr lang="en-US" b="0" i="0" dirty="0">
                <a:solidFill>
                  <a:srgbClr val="212121"/>
                </a:solidFill>
                <a:effectLst/>
                <a:latin typeface="BlinkMacSystemFont"/>
              </a:rPr>
              <a:t> Oncol. 2017 Feb;24(1):10-15. </a:t>
            </a:r>
            <a:r>
              <a:rPr lang="en-US" b="0" i="0" dirty="0" err="1">
                <a:solidFill>
                  <a:srgbClr val="212121"/>
                </a:solidFill>
                <a:effectLst/>
                <a:latin typeface="BlinkMacSystemFont"/>
              </a:rPr>
              <a:t>doi</a:t>
            </a:r>
            <a:r>
              <a:rPr lang="en-US" b="0" i="0" dirty="0">
                <a:solidFill>
                  <a:srgbClr val="212121"/>
                </a:solidFill>
                <a:effectLst/>
                <a:latin typeface="BlinkMacSystemFont"/>
              </a:rPr>
              <a:t>: 10.3747/co.24.3419. </a:t>
            </a:r>
            <a:r>
              <a:rPr lang="en-US" b="0" i="0" dirty="0" err="1">
                <a:solidFill>
                  <a:srgbClr val="212121"/>
                </a:solidFill>
                <a:effectLst/>
                <a:latin typeface="BlinkMacSystemFont"/>
              </a:rPr>
              <a:t>Epub</a:t>
            </a:r>
            <a:r>
              <a:rPr lang="en-US" b="0" i="0" dirty="0">
                <a:solidFill>
                  <a:srgbClr val="212121"/>
                </a:solidFill>
                <a:effectLst/>
                <a:latin typeface="BlinkMacSystemFont"/>
              </a:rPr>
              <a:t> 2017 Feb 27. PMID: 28270719; PMCID: PMC5330623.</a:t>
            </a:r>
          </a:p>
          <a:p>
            <a:endParaRPr lang="en-US" dirty="0"/>
          </a:p>
        </p:txBody>
      </p:sp>
      <p:sp>
        <p:nvSpPr>
          <p:cNvPr id="4" name="Slide Number Placeholder 3"/>
          <p:cNvSpPr>
            <a:spLocks noGrp="1"/>
          </p:cNvSpPr>
          <p:nvPr>
            <p:ph type="sldNum" sz="quarter" idx="5"/>
          </p:nvPr>
        </p:nvSpPr>
        <p:spPr/>
        <p:txBody>
          <a:bodyPr/>
          <a:lstStyle/>
          <a:p>
            <a:fld id="{608BE082-D1A3-464C-8087-43061B6101C5}" type="slidenum">
              <a:rPr lang="en-US" smtClean="0"/>
              <a:pPr/>
              <a:t>12</a:t>
            </a:fld>
            <a:endParaRPr lang="en-US"/>
          </a:p>
        </p:txBody>
      </p:sp>
    </p:spTree>
    <p:extLst>
      <p:ext uri="{BB962C8B-B14F-4D97-AF65-F5344CB8AC3E}">
        <p14:creationId xmlns:p14="http://schemas.microsoft.com/office/powerpoint/2010/main" val="2686906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63" eaLnBrk="0" fontAlgn="base" hangingPunct="0">
              <a:spcBef>
                <a:spcPct val="30000"/>
              </a:spcBef>
              <a:spcAft>
                <a:spcPct val="0"/>
              </a:spcAft>
              <a:defRPr/>
            </a:pPr>
            <a:r>
              <a:rPr lang="en-US" dirty="0"/>
              <a:t>Participants expressed each of the narrative types at different points of their interviews, which is to be expected since no single interview is supposed to “fit” perfectly with any one narrative form. The Frank narrative types have previously been used to examine adult cancer narratives, but this study is the first to use this typology with adolescents. </a:t>
            </a:r>
          </a:p>
          <a:p>
            <a:pPr defTabSz="465863" eaLnBrk="0" fontAlgn="base" hangingPunct="0">
              <a:spcBef>
                <a:spcPct val="30000"/>
              </a:spcBef>
              <a:spcAft>
                <a:spcPct val="0"/>
              </a:spcAft>
              <a:defRPr/>
            </a:pPr>
            <a:endParaRPr lang="en-US" dirty="0"/>
          </a:p>
          <a:p>
            <a:pPr defTabSz="465863" eaLnBrk="0" fontAlgn="base" hangingPunct="0">
              <a:spcBef>
                <a:spcPct val="30000"/>
              </a:spcBef>
              <a:spcAft>
                <a:spcPct val="0"/>
              </a:spcAft>
              <a:defRPr/>
            </a:pPr>
            <a:r>
              <a:rPr lang="en-US" dirty="0"/>
              <a:t>Restitution narratives were the most dominant narrative type in the participant stories. </a:t>
            </a:r>
          </a:p>
          <a:p>
            <a:pPr defTabSz="465863" eaLnBrk="0" fontAlgn="base" hangingPunct="0">
              <a:spcBef>
                <a:spcPct val="30000"/>
              </a:spcBef>
              <a:spcAft>
                <a:spcPct val="0"/>
              </a:spcAft>
              <a:defRPr/>
            </a:pPr>
            <a:r>
              <a:rPr lang="en-US" dirty="0"/>
              <a:t>One participant said “I want to live a more normal life. I don’t want to miss out on any experiences because of cancer. If fertility preservation offers a chance to not be held back, then let’s go for it.” </a:t>
            </a:r>
          </a:p>
          <a:p>
            <a:pPr defTabSz="465863" eaLnBrk="0" fontAlgn="base" hangingPunct="0">
              <a:spcBef>
                <a:spcPct val="30000"/>
              </a:spcBef>
              <a:spcAft>
                <a:spcPct val="0"/>
              </a:spcAft>
              <a:defRPr/>
            </a:pPr>
            <a:endParaRPr lang="en-US" dirty="0"/>
          </a:p>
          <a:p>
            <a:pPr defTabSz="465863" eaLnBrk="0" fontAlgn="base" hangingPunct="0">
              <a:spcBef>
                <a:spcPct val="30000"/>
              </a:spcBef>
              <a:spcAft>
                <a:spcPct val="0"/>
              </a:spcAft>
              <a:defRPr/>
            </a:pPr>
            <a:r>
              <a:rPr lang="en-US" dirty="0"/>
              <a:t>The provider responded by reflecting back, “I am hearing that you want to live a normal life. What does “normal” look like to you?”</a:t>
            </a:r>
          </a:p>
          <a:p>
            <a:pPr defTabSz="465863" eaLnBrk="0" fontAlgn="base" hangingPunct="0">
              <a:spcBef>
                <a:spcPct val="30000"/>
              </a:spcBef>
              <a:spcAft>
                <a:spcPct val="0"/>
              </a:spcAft>
              <a:defRPr/>
            </a:pPr>
            <a:endParaRPr lang="en-US" dirty="0"/>
          </a:p>
          <a:p>
            <a:pPr defTabSz="465863" eaLnBrk="0" fontAlgn="base" hangingPunct="0">
              <a:spcBef>
                <a:spcPct val="30000"/>
              </a:spcBef>
              <a:spcAft>
                <a:spcPct val="0"/>
              </a:spcAft>
              <a:defRPr/>
            </a:pPr>
            <a:r>
              <a:rPr lang="en-US" dirty="0"/>
              <a:t>While adult cancer patients tell restitution narratives that often hope for a return to their pre-illness self, the adolescents in this study wanted to achieve restitution to the “normal” self they believe they would have been had they not had cancer. Instead of hoping to be restored to a former self, these participants saw family planning as an opportunity </a:t>
            </a:r>
            <a:r>
              <a:rPr lang="en-US" b="1" dirty="0"/>
              <a:t>to achieve an imagined version of who they thought they might be.</a:t>
            </a:r>
            <a:endParaRPr lang="en-US" dirty="0"/>
          </a:p>
          <a:p>
            <a:endParaRPr lang="en-US" dirty="0"/>
          </a:p>
          <a:p>
            <a:r>
              <a:rPr lang="en-US" dirty="0"/>
              <a:t>--</a:t>
            </a:r>
          </a:p>
          <a:p>
            <a:pPr defTabSz="465863" eaLnBrk="0" fontAlgn="base" hangingPunct="0">
              <a:spcBef>
                <a:spcPct val="30000"/>
              </a:spcBef>
              <a:spcAft>
                <a:spcPct val="0"/>
              </a:spcAft>
              <a:defRPr/>
            </a:pPr>
            <a:r>
              <a:rPr lang="en-US" b="0" i="0" dirty="0" err="1">
                <a:solidFill>
                  <a:srgbClr val="212121"/>
                </a:solidFill>
                <a:effectLst/>
                <a:latin typeface="BlinkMacSystemFont"/>
              </a:rPr>
              <a:t>Roher</a:t>
            </a:r>
            <a:r>
              <a:rPr lang="en-US" b="0" i="0" dirty="0">
                <a:solidFill>
                  <a:srgbClr val="212121"/>
                </a:solidFill>
                <a:effectLst/>
                <a:latin typeface="BlinkMacSystemFont"/>
              </a:rPr>
              <a:t> SI, Gibson J, Gibson BE, Gupta AA. Listening through narratives: using a narrative approach when discussing fertility preservation options with young cancer patients. </a:t>
            </a:r>
            <a:r>
              <a:rPr lang="en-US" b="0" i="0" dirty="0" err="1">
                <a:solidFill>
                  <a:srgbClr val="212121"/>
                </a:solidFill>
                <a:effectLst/>
                <a:latin typeface="BlinkMacSystemFont"/>
              </a:rPr>
              <a:t>Curr</a:t>
            </a:r>
            <a:r>
              <a:rPr lang="en-US" b="0" i="0" dirty="0">
                <a:solidFill>
                  <a:srgbClr val="212121"/>
                </a:solidFill>
                <a:effectLst/>
                <a:latin typeface="BlinkMacSystemFont"/>
              </a:rPr>
              <a:t> Oncol. 2017 Feb;24(1):10-15. </a:t>
            </a:r>
            <a:r>
              <a:rPr lang="en-US" b="0" i="0" dirty="0" err="1">
                <a:solidFill>
                  <a:srgbClr val="212121"/>
                </a:solidFill>
                <a:effectLst/>
                <a:latin typeface="BlinkMacSystemFont"/>
              </a:rPr>
              <a:t>doi</a:t>
            </a:r>
            <a:r>
              <a:rPr lang="en-US" b="0" i="0" dirty="0">
                <a:solidFill>
                  <a:srgbClr val="212121"/>
                </a:solidFill>
                <a:effectLst/>
                <a:latin typeface="BlinkMacSystemFont"/>
              </a:rPr>
              <a:t>: 10.3747/co.24.3419. </a:t>
            </a:r>
            <a:r>
              <a:rPr lang="en-US" b="0" i="0" dirty="0" err="1">
                <a:solidFill>
                  <a:srgbClr val="212121"/>
                </a:solidFill>
                <a:effectLst/>
                <a:latin typeface="BlinkMacSystemFont"/>
              </a:rPr>
              <a:t>Epub</a:t>
            </a:r>
            <a:r>
              <a:rPr lang="en-US" b="0" i="0" dirty="0">
                <a:solidFill>
                  <a:srgbClr val="212121"/>
                </a:solidFill>
                <a:effectLst/>
                <a:latin typeface="BlinkMacSystemFont"/>
              </a:rPr>
              <a:t> 2017 Feb 27. PMID: 28270719; PMCID: PMC5330623.</a:t>
            </a:r>
          </a:p>
          <a:p>
            <a:endParaRPr lang="en-US" dirty="0"/>
          </a:p>
        </p:txBody>
      </p:sp>
      <p:sp>
        <p:nvSpPr>
          <p:cNvPr id="4" name="Slide Number Placeholder 3"/>
          <p:cNvSpPr>
            <a:spLocks noGrp="1"/>
          </p:cNvSpPr>
          <p:nvPr>
            <p:ph type="sldNum" sz="quarter" idx="5"/>
          </p:nvPr>
        </p:nvSpPr>
        <p:spPr/>
        <p:txBody>
          <a:bodyPr/>
          <a:lstStyle/>
          <a:p>
            <a:fld id="{608BE082-D1A3-464C-8087-43061B6101C5}" type="slidenum">
              <a:rPr lang="en-US" smtClean="0"/>
              <a:pPr/>
              <a:t>13</a:t>
            </a:fld>
            <a:endParaRPr lang="en-US"/>
          </a:p>
        </p:txBody>
      </p:sp>
    </p:spTree>
    <p:extLst>
      <p:ext uri="{BB962C8B-B14F-4D97-AF65-F5344CB8AC3E}">
        <p14:creationId xmlns:p14="http://schemas.microsoft.com/office/powerpoint/2010/main" val="318495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63" eaLnBrk="0" fontAlgn="base" hangingPunct="0">
              <a:spcBef>
                <a:spcPct val="30000"/>
              </a:spcBef>
              <a:spcAft>
                <a:spcPct val="0"/>
              </a:spcAft>
              <a:defRPr/>
            </a:pPr>
            <a:r>
              <a:rPr lang="en-US" dirty="0"/>
              <a:t>Chaos narratives were the least common narrative type.</a:t>
            </a:r>
          </a:p>
          <a:p>
            <a:endParaRPr lang="en-US" dirty="0"/>
          </a:p>
          <a:p>
            <a:r>
              <a:rPr lang="en-US" dirty="0"/>
              <a:t>One participant describes how “Fertility preservation is awesome because it’s awesome, and it’s not good because of the chance that something bad might happen,” and he continues on to acknowledge that “it’s cool” but there are also risks. </a:t>
            </a:r>
          </a:p>
          <a:p>
            <a:endParaRPr lang="en-US" dirty="0"/>
          </a:p>
          <a:p>
            <a:r>
              <a:rPr lang="en-US" dirty="0"/>
              <a:t>The provider validates the participant’s uncertainty by paraphrasing and normalizes his mixed feelings by saying that “it’s ok to feel unsure.”</a:t>
            </a:r>
          </a:p>
          <a:p>
            <a:endParaRPr lang="en-US" dirty="0"/>
          </a:p>
          <a:p>
            <a:r>
              <a:rPr lang="en-US" dirty="0"/>
              <a:t>--</a:t>
            </a:r>
          </a:p>
          <a:p>
            <a:pPr defTabSz="465863" eaLnBrk="0" fontAlgn="base" hangingPunct="0">
              <a:spcBef>
                <a:spcPct val="30000"/>
              </a:spcBef>
              <a:spcAft>
                <a:spcPct val="0"/>
              </a:spcAft>
              <a:defRPr/>
            </a:pPr>
            <a:r>
              <a:rPr lang="en-US" b="0" i="0" dirty="0" err="1">
                <a:solidFill>
                  <a:srgbClr val="212121"/>
                </a:solidFill>
                <a:effectLst/>
                <a:latin typeface="BlinkMacSystemFont"/>
              </a:rPr>
              <a:t>Roher</a:t>
            </a:r>
            <a:r>
              <a:rPr lang="en-US" b="0" i="0" dirty="0">
                <a:solidFill>
                  <a:srgbClr val="212121"/>
                </a:solidFill>
                <a:effectLst/>
                <a:latin typeface="BlinkMacSystemFont"/>
              </a:rPr>
              <a:t> SI, Gibson J, Gibson BE, Gupta AA. Listening through narratives: using a narrative approach when discussing fertility preservation options with young cancer patients. </a:t>
            </a:r>
            <a:r>
              <a:rPr lang="en-US" b="0" i="0" dirty="0" err="1">
                <a:solidFill>
                  <a:srgbClr val="212121"/>
                </a:solidFill>
                <a:effectLst/>
                <a:latin typeface="BlinkMacSystemFont"/>
              </a:rPr>
              <a:t>Curr</a:t>
            </a:r>
            <a:r>
              <a:rPr lang="en-US" b="0" i="0" dirty="0">
                <a:solidFill>
                  <a:srgbClr val="212121"/>
                </a:solidFill>
                <a:effectLst/>
                <a:latin typeface="BlinkMacSystemFont"/>
              </a:rPr>
              <a:t> Oncol. 2017 Feb;24(1):10-15. </a:t>
            </a:r>
            <a:r>
              <a:rPr lang="en-US" b="0" i="0" dirty="0" err="1">
                <a:solidFill>
                  <a:srgbClr val="212121"/>
                </a:solidFill>
                <a:effectLst/>
                <a:latin typeface="BlinkMacSystemFont"/>
              </a:rPr>
              <a:t>doi</a:t>
            </a:r>
            <a:r>
              <a:rPr lang="en-US" b="0" i="0" dirty="0">
                <a:solidFill>
                  <a:srgbClr val="212121"/>
                </a:solidFill>
                <a:effectLst/>
                <a:latin typeface="BlinkMacSystemFont"/>
              </a:rPr>
              <a:t>: 10.3747/co.24.3419. </a:t>
            </a:r>
            <a:r>
              <a:rPr lang="en-US" b="0" i="0" dirty="0" err="1">
                <a:solidFill>
                  <a:srgbClr val="212121"/>
                </a:solidFill>
                <a:effectLst/>
                <a:latin typeface="BlinkMacSystemFont"/>
              </a:rPr>
              <a:t>Epub</a:t>
            </a:r>
            <a:r>
              <a:rPr lang="en-US" b="0" i="0" dirty="0">
                <a:solidFill>
                  <a:srgbClr val="212121"/>
                </a:solidFill>
                <a:effectLst/>
                <a:latin typeface="BlinkMacSystemFont"/>
              </a:rPr>
              <a:t> 2017 Feb 27. PMID: 28270719; PMCID: PMC5330623.</a:t>
            </a:r>
          </a:p>
          <a:p>
            <a:endParaRPr lang="en-US" dirty="0"/>
          </a:p>
        </p:txBody>
      </p:sp>
      <p:sp>
        <p:nvSpPr>
          <p:cNvPr id="4" name="Slide Number Placeholder 3"/>
          <p:cNvSpPr>
            <a:spLocks noGrp="1"/>
          </p:cNvSpPr>
          <p:nvPr>
            <p:ph type="sldNum" sz="quarter" idx="5"/>
          </p:nvPr>
        </p:nvSpPr>
        <p:spPr/>
        <p:txBody>
          <a:bodyPr/>
          <a:lstStyle/>
          <a:p>
            <a:fld id="{608BE082-D1A3-464C-8087-43061B6101C5}" type="slidenum">
              <a:rPr lang="en-US" smtClean="0"/>
              <a:pPr/>
              <a:t>14</a:t>
            </a:fld>
            <a:endParaRPr lang="en-US"/>
          </a:p>
        </p:txBody>
      </p:sp>
    </p:spTree>
    <p:extLst>
      <p:ext uri="{BB962C8B-B14F-4D97-AF65-F5344CB8AC3E}">
        <p14:creationId xmlns:p14="http://schemas.microsoft.com/office/powerpoint/2010/main" val="939615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63" eaLnBrk="0" fontAlgn="base" hangingPunct="0">
              <a:spcBef>
                <a:spcPct val="30000"/>
              </a:spcBef>
              <a:spcAft>
                <a:spcPct val="0"/>
              </a:spcAft>
              <a:defRPr/>
            </a:pPr>
            <a:r>
              <a:rPr lang="en-US" dirty="0"/>
              <a:t>Quest narratives fell in the middle in frequency. </a:t>
            </a:r>
          </a:p>
          <a:p>
            <a:r>
              <a:rPr lang="en-US" dirty="0"/>
              <a:t>An example of a quest narrative is illustrated here when a participant expresses that “If I have the opportunity, I will seize it, and I will use it to the best of my ability.” The provider responds by empowering the patient and emphasizing the patient’s “active” role in decision-making and potential for control within the situation.</a:t>
            </a:r>
          </a:p>
          <a:p>
            <a:endParaRPr lang="en-US" dirty="0"/>
          </a:p>
          <a:p>
            <a:pPr defTabSz="465863" eaLnBrk="0" fontAlgn="base" hangingPunct="0">
              <a:spcBef>
                <a:spcPct val="30000"/>
              </a:spcBef>
              <a:spcAft>
                <a:spcPct val="0"/>
              </a:spcAft>
              <a:defRPr/>
            </a:pPr>
            <a:r>
              <a:rPr lang="en-US" dirty="0"/>
              <a:t>These examples illustrate how narrative types can be useful in identifying perspective and giving the listener a sense of direction in crafting supportive responses.</a:t>
            </a:r>
          </a:p>
          <a:p>
            <a:endParaRPr lang="en-US" dirty="0"/>
          </a:p>
          <a:p>
            <a:r>
              <a:rPr lang="en-US" dirty="0"/>
              <a:t>--</a:t>
            </a:r>
          </a:p>
          <a:p>
            <a:pPr defTabSz="465863" eaLnBrk="0" fontAlgn="base" hangingPunct="0">
              <a:spcBef>
                <a:spcPct val="30000"/>
              </a:spcBef>
              <a:spcAft>
                <a:spcPct val="0"/>
              </a:spcAft>
              <a:defRPr/>
            </a:pPr>
            <a:r>
              <a:rPr lang="en-US" b="0" i="0" dirty="0" err="1">
                <a:solidFill>
                  <a:srgbClr val="212121"/>
                </a:solidFill>
                <a:effectLst/>
                <a:latin typeface="BlinkMacSystemFont"/>
              </a:rPr>
              <a:t>Roher</a:t>
            </a:r>
            <a:r>
              <a:rPr lang="en-US" b="0" i="0" dirty="0">
                <a:solidFill>
                  <a:srgbClr val="212121"/>
                </a:solidFill>
                <a:effectLst/>
                <a:latin typeface="BlinkMacSystemFont"/>
              </a:rPr>
              <a:t> SI, Gibson J, Gibson BE, Gupta AA. Listening through narratives: using a narrative approach when discussing fertility preservation options with young cancer patients. </a:t>
            </a:r>
            <a:r>
              <a:rPr lang="en-US" b="0" i="0" dirty="0" err="1">
                <a:solidFill>
                  <a:srgbClr val="212121"/>
                </a:solidFill>
                <a:effectLst/>
                <a:latin typeface="BlinkMacSystemFont"/>
              </a:rPr>
              <a:t>Curr</a:t>
            </a:r>
            <a:r>
              <a:rPr lang="en-US" b="0" i="0" dirty="0">
                <a:solidFill>
                  <a:srgbClr val="212121"/>
                </a:solidFill>
                <a:effectLst/>
                <a:latin typeface="BlinkMacSystemFont"/>
              </a:rPr>
              <a:t> Oncol. 2017 Feb;24(1):10-15. </a:t>
            </a:r>
            <a:r>
              <a:rPr lang="en-US" b="0" i="0" dirty="0" err="1">
                <a:solidFill>
                  <a:srgbClr val="212121"/>
                </a:solidFill>
                <a:effectLst/>
                <a:latin typeface="BlinkMacSystemFont"/>
              </a:rPr>
              <a:t>doi</a:t>
            </a:r>
            <a:r>
              <a:rPr lang="en-US" b="0" i="0" dirty="0">
                <a:solidFill>
                  <a:srgbClr val="212121"/>
                </a:solidFill>
                <a:effectLst/>
                <a:latin typeface="BlinkMacSystemFont"/>
              </a:rPr>
              <a:t>: 10.3747/co.24.3419. </a:t>
            </a:r>
            <a:r>
              <a:rPr lang="en-US" b="0" i="0" dirty="0" err="1">
                <a:solidFill>
                  <a:srgbClr val="212121"/>
                </a:solidFill>
                <a:effectLst/>
                <a:latin typeface="BlinkMacSystemFont"/>
              </a:rPr>
              <a:t>Epub</a:t>
            </a:r>
            <a:r>
              <a:rPr lang="en-US" b="0" i="0" dirty="0">
                <a:solidFill>
                  <a:srgbClr val="212121"/>
                </a:solidFill>
                <a:effectLst/>
                <a:latin typeface="BlinkMacSystemFont"/>
              </a:rPr>
              <a:t> 2017 Feb 27. PMID: 28270719; PMCID: PMC5330623.</a:t>
            </a:r>
          </a:p>
          <a:p>
            <a:endParaRPr lang="en-US" dirty="0"/>
          </a:p>
        </p:txBody>
      </p:sp>
      <p:sp>
        <p:nvSpPr>
          <p:cNvPr id="4" name="Slide Number Placeholder 3"/>
          <p:cNvSpPr>
            <a:spLocks noGrp="1"/>
          </p:cNvSpPr>
          <p:nvPr>
            <p:ph type="sldNum" sz="quarter" idx="5"/>
          </p:nvPr>
        </p:nvSpPr>
        <p:spPr/>
        <p:txBody>
          <a:bodyPr/>
          <a:lstStyle/>
          <a:p>
            <a:fld id="{608BE082-D1A3-464C-8087-43061B6101C5}" type="slidenum">
              <a:rPr lang="en-US" smtClean="0"/>
              <a:pPr/>
              <a:t>15</a:t>
            </a:fld>
            <a:endParaRPr lang="en-US"/>
          </a:p>
        </p:txBody>
      </p:sp>
    </p:spTree>
    <p:extLst>
      <p:ext uri="{BB962C8B-B14F-4D97-AF65-F5344CB8AC3E}">
        <p14:creationId xmlns:p14="http://schemas.microsoft.com/office/powerpoint/2010/main" val="2837066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9845-DE57-EC42-B882-9029F5DFC6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E251BA-476C-7843-AC72-59DE2DDD48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51E567-705B-544D-B6CC-72F4673A977E}"/>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5" name="Footer Placeholder 4">
            <a:extLst>
              <a:ext uri="{FF2B5EF4-FFF2-40B4-BE49-F238E27FC236}">
                <a16:creationId xmlns:a16="http://schemas.microsoft.com/office/drawing/2014/main" id="{FF63060F-A1E3-4D46-9CFD-550845879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F6203-3F6B-564D-83C1-73C06BBF4DD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228590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A4AA-89B6-FF45-9ADD-FDBF7404ED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36759B-C14A-264C-B3C8-9DF94CFD21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408C7-99DB-3B47-AEC8-94CE4A902D0D}"/>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5" name="Footer Placeholder 4">
            <a:extLst>
              <a:ext uri="{FF2B5EF4-FFF2-40B4-BE49-F238E27FC236}">
                <a16:creationId xmlns:a16="http://schemas.microsoft.com/office/drawing/2014/main" id="{D84B30A2-BE6F-514B-AC0D-D740CC3AF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1BE40-0101-DD4D-87C8-565C0B1D1185}"/>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635826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D618C-63EE-384F-B4A1-589977CFE2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A02D99-9198-4043-8EB0-3CCD8ED333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14CCB3-116A-EC42-A1CD-91A6A31CA8BB}"/>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5" name="Footer Placeholder 4">
            <a:extLst>
              <a:ext uri="{FF2B5EF4-FFF2-40B4-BE49-F238E27FC236}">
                <a16:creationId xmlns:a16="http://schemas.microsoft.com/office/drawing/2014/main" id="{D5DEE058-EDD4-7E49-AB9B-7FC16432D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4D2FE-479E-C545-9319-F605F3E545FF}"/>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1551394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8783-88DF-5741-B83A-C08FCABA8F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E9C4AF-8E75-524D-A352-D44864E119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315C84-5EC1-DC45-BC48-4A5C9E4B520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1A00A7-1EFB-9C4D-9FE5-7695B9D2A166}"/>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6" name="Footer Placeholder 5">
            <a:extLst>
              <a:ext uri="{FF2B5EF4-FFF2-40B4-BE49-F238E27FC236}">
                <a16:creationId xmlns:a16="http://schemas.microsoft.com/office/drawing/2014/main" id="{2D14659C-C36F-F74F-8FD0-59F7C8B31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29E56B-B6C4-0D45-A05F-D10ABFE791C7}"/>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2166562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678E-220F-1446-9392-7CC517EFE8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01710D-25E0-7B45-9A96-613E443407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BA49CC6-B9DF-554A-909E-D78EE1B7A77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5A3CA6-6899-714E-A638-FA192F27A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0DFCB7-9DBC-FF4D-82E7-837BAB9BFFF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50C5D4-E1E2-EB46-A527-FF15AF5E96C9}"/>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8" name="Footer Placeholder 7">
            <a:extLst>
              <a:ext uri="{FF2B5EF4-FFF2-40B4-BE49-F238E27FC236}">
                <a16:creationId xmlns:a16="http://schemas.microsoft.com/office/drawing/2014/main" id="{A940E5E0-DDB9-2941-A4B5-45D4335E8D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DEE0EC-A51C-5443-A710-4AEA4A527BA0}"/>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588994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6FB7-394D-8C41-9B78-1134478E8D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33FD42-2C61-1E40-B9EE-9EDA4762FAC4}"/>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4" name="Footer Placeholder 3">
            <a:extLst>
              <a:ext uri="{FF2B5EF4-FFF2-40B4-BE49-F238E27FC236}">
                <a16:creationId xmlns:a16="http://schemas.microsoft.com/office/drawing/2014/main" id="{19871FA3-AEE3-164B-A964-DE59BC01FE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794C94-0F9A-474D-9E3F-FD4D9B0CDBC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17395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B05059-5AA9-6E48-927C-398603AC2E6D}"/>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3" name="Footer Placeholder 2">
            <a:extLst>
              <a:ext uri="{FF2B5EF4-FFF2-40B4-BE49-F238E27FC236}">
                <a16:creationId xmlns:a16="http://schemas.microsoft.com/office/drawing/2014/main" id="{12B44E97-077B-4440-BC48-24BA926F4E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1588FA-8648-C043-9EE6-612BA00D6616}"/>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15233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0A5B7-9E11-AC47-AF00-C45E3564E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0E64AF-5FEC-A944-AF0A-AC7A1112BB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BF5E89-A9FA-4F49-98C8-71B1040B5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4B455-463A-5946-8965-8E7D1298ECD4}"/>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6" name="Footer Placeholder 5">
            <a:extLst>
              <a:ext uri="{FF2B5EF4-FFF2-40B4-BE49-F238E27FC236}">
                <a16:creationId xmlns:a16="http://schemas.microsoft.com/office/drawing/2014/main" id="{07DFF018-3A98-344E-AF76-A3CCF5805D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C0D2CC-7BBC-B14A-8EFF-F3447796E60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1667290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D142-C51A-C949-BEF6-742C55E6EC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C14FCD-FB68-6647-8860-701A79DF67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03362F-9FA9-3247-BD6F-879DD7739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9E79D4-CCCE-1C47-8F47-4A144D2FCB6C}"/>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6" name="Footer Placeholder 5">
            <a:extLst>
              <a:ext uri="{FF2B5EF4-FFF2-40B4-BE49-F238E27FC236}">
                <a16:creationId xmlns:a16="http://schemas.microsoft.com/office/drawing/2014/main" id="{7AE597D7-C89E-CA44-B4DA-867A1F29B3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28E7A4-D598-7A4F-93A2-0839F43B814F}"/>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622666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9565-2C30-FE41-B3BB-56FAD36898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E2A35-E5AA-5642-9202-13F9567592F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90167-9A42-5A47-94D9-26F927EE75ED}"/>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5" name="Footer Placeholder 4">
            <a:extLst>
              <a:ext uri="{FF2B5EF4-FFF2-40B4-BE49-F238E27FC236}">
                <a16:creationId xmlns:a16="http://schemas.microsoft.com/office/drawing/2014/main" id="{0945BEB9-60B6-B747-8AF9-479822F850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098F4B-2418-914C-90DF-AE23D27D695B}"/>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891844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C18CDE-B199-284B-98B4-0E2E9110E2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8CFB3D-8259-7E43-9B39-745498A29C4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9F9966-AA37-B24F-A96B-A70135A1FCA7}"/>
              </a:ext>
            </a:extLst>
          </p:cNvPr>
          <p:cNvSpPr>
            <a:spLocks noGrp="1"/>
          </p:cNvSpPr>
          <p:nvPr>
            <p:ph type="dt" sz="half" idx="10"/>
          </p:nvPr>
        </p:nvSpPr>
        <p:spPr/>
        <p:txBody>
          <a:bodyPr/>
          <a:lstStyle/>
          <a:p>
            <a:fld id="{7D835CB2-702E-1548-8042-8346D4244CFF}" type="datetimeFigureOut">
              <a:rPr lang="en-US" smtClean="0"/>
              <a:t>1/25/2023</a:t>
            </a:fld>
            <a:endParaRPr lang="en-US"/>
          </a:p>
        </p:txBody>
      </p:sp>
      <p:sp>
        <p:nvSpPr>
          <p:cNvPr id="5" name="Footer Placeholder 4">
            <a:extLst>
              <a:ext uri="{FF2B5EF4-FFF2-40B4-BE49-F238E27FC236}">
                <a16:creationId xmlns:a16="http://schemas.microsoft.com/office/drawing/2014/main" id="{952377D0-5822-DE4C-9E24-DEE484549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B39AFE-D590-0D44-9392-0D2226C8EE17}"/>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697656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5ED8C7-0DCD-324E-8F58-1E7252001C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3EC0CE-E5A7-C140-A828-323F9CE6AB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887E6-4476-534E-A558-4BB9214174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35CB2-702E-1548-8042-8346D4244CFF}" type="datetimeFigureOut">
              <a:rPr lang="en-US" smtClean="0"/>
              <a:t>1/25/2023</a:t>
            </a:fld>
            <a:endParaRPr lang="en-US"/>
          </a:p>
        </p:txBody>
      </p:sp>
      <p:sp>
        <p:nvSpPr>
          <p:cNvPr id="5" name="Footer Placeholder 4">
            <a:extLst>
              <a:ext uri="{FF2B5EF4-FFF2-40B4-BE49-F238E27FC236}">
                <a16:creationId xmlns:a16="http://schemas.microsoft.com/office/drawing/2014/main" id="{4CA0DFB8-8E69-254D-8B0B-E028AAEBBA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72BBAE-7BB2-884E-8C82-233249DF4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CA1585-54BA-414E-AE32-FCCC267E62D7}" type="slidenum">
              <a:rPr lang="en-US" smtClean="0"/>
              <a:t>‹#›</a:t>
            </a:fld>
            <a:endParaRPr lang="en-US"/>
          </a:p>
        </p:txBody>
      </p:sp>
      <p:pic>
        <p:nvPicPr>
          <p:cNvPr id="8" name="Picture 7">
            <a:extLst>
              <a:ext uri="{FF2B5EF4-FFF2-40B4-BE49-F238E27FC236}">
                <a16:creationId xmlns:a16="http://schemas.microsoft.com/office/drawing/2014/main" id="{B8144250-2348-9D4E-82C1-519A963ADC2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740400"/>
            <a:ext cx="12192000" cy="1143000"/>
          </a:xfrm>
          <a:prstGeom prst="rect">
            <a:avLst/>
          </a:prstGeom>
        </p:spPr>
      </p:pic>
      <p:pic>
        <p:nvPicPr>
          <p:cNvPr id="9" name="Picture 8" descr="A close up of a logo&#10;&#10;Description automatically generated">
            <a:extLst>
              <a:ext uri="{FF2B5EF4-FFF2-40B4-BE49-F238E27FC236}">
                <a16:creationId xmlns:a16="http://schemas.microsoft.com/office/drawing/2014/main" id="{A46A35A7-E224-4647-8067-C0A5DDAA3F1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Tree>
    <p:extLst>
      <p:ext uri="{BB962C8B-B14F-4D97-AF65-F5344CB8AC3E}">
        <p14:creationId xmlns:p14="http://schemas.microsoft.com/office/powerpoint/2010/main" val="2043071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IQpAI-KMTQ0?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hyperlink" Target="https://www.ipfcc.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www.pcori.org/" TargetMode="Externa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together4health.albertahealthservices.ca/pfccinac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A336-1D5E-504E-9FA4-7B2F92A9AC0E}"/>
              </a:ext>
            </a:extLst>
          </p:cNvPr>
          <p:cNvSpPr>
            <a:spLocks noGrp="1"/>
          </p:cNvSpPr>
          <p:nvPr>
            <p:ph type="ctrTitle"/>
          </p:nvPr>
        </p:nvSpPr>
        <p:spPr>
          <a:xfrm>
            <a:off x="1" y="1122363"/>
            <a:ext cx="12074768" cy="2387600"/>
          </a:xfrm>
        </p:spPr>
        <p:txBody>
          <a:bodyPr>
            <a:normAutofit/>
          </a:bodyPr>
          <a:lstStyle/>
          <a:p>
            <a:r>
              <a:rPr lang="en-US" sz="4000" dirty="0"/>
              <a:t>HLEQ 430: Narrative Medicine and Health Inequity</a:t>
            </a:r>
            <a:br>
              <a:rPr lang="en-US" sz="4000" dirty="0"/>
            </a:br>
            <a:r>
              <a:rPr lang="en-US" sz="4000" dirty="0"/>
              <a:t>Week 3: Diagnosing Illness Narratives</a:t>
            </a:r>
          </a:p>
        </p:txBody>
      </p:sp>
      <p:sp>
        <p:nvSpPr>
          <p:cNvPr id="3" name="Subtitle 2">
            <a:extLst>
              <a:ext uri="{FF2B5EF4-FFF2-40B4-BE49-F238E27FC236}">
                <a16:creationId xmlns:a16="http://schemas.microsoft.com/office/drawing/2014/main" id="{6D3630F8-3174-0941-9BE1-6DB252ABB2B5}"/>
              </a:ext>
            </a:extLst>
          </p:cNvPr>
          <p:cNvSpPr>
            <a:spLocks noGrp="1"/>
          </p:cNvSpPr>
          <p:nvPr>
            <p:ph type="subTitle" idx="1"/>
          </p:nvPr>
        </p:nvSpPr>
        <p:spPr/>
        <p:txBody>
          <a:bodyPr>
            <a:normAutofit/>
          </a:bodyPr>
          <a:lstStyle/>
          <a:p>
            <a:r>
              <a:rPr lang="en-US" sz="3000" dirty="0"/>
              <a:t>Trisha K. Paul, MD</a:t>
            </a:r>
          </a:p>
          <a:p>
            <a:r>
              <a:rPr lang="en-US" sz="3000" dirty="0"/>
              <a:t>Spring 2023</a:t>
            </a:r>
          </a:p>
        </p:txBody>
      </p:sp>
      <p:pic>
        <p:nvPicPr>
          <p:cNvPr id="4" name="Picture 3">
            <a:extLst>
              <a:ext uri="{FF2B5EF4-FFF2-40B4-BE49-F238E27FC236}">
                <a16:creationId xmlns:a16="http://schemas.microsoft.com/office/drawing/2014/main" id="{49564AB4-4E0B-4EE6-A5C4-659D7A209DE1}"/>
              </a:ext>
            </a:extLst>
          </p:cNvPr>
          <p:cNvPicPr>
            <a:picLocks noChangeAspect="1"/>
          </p:cNvPicPr>
          <p:nvPr/>
        </p:nvPicPr>
        <p:blipFill>
          <a:blip r:embed="rId2"/>
          <a:stretch>
            <a:fillRect/>
          </a:stretch>
        </p:blipFill>
        <p:spPr>
          <a:xfrm>
            <a:off x="274721" y="6201774"/>
            <a:ext cx="838200" cy="295275"/>
          </a:xfrm>
          <a:prstGeom prst="rect">
            <a:avLst/>
          </a:prstGeom>
        </p:spPr>
      </p:pic>
    </p:spTree>
    <p:extLst>
      <p:ext uri="{BB962C8B-B14F-4D97-AF65-F5344CB8AC3E}">
        <p14:creationId xmlns:p14="http://schemas.microsoft.com/office/powerpoint/2010/main" val="1751252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5050D-37BF-4B16-B3FA-D2BCED895A57}"/>
              </a:ext>
            </a:extLst>
          </p:cNvPr>
          <p:cNvSpPr>
            <a:spLocks noGrp="1"/>
          </p:cNvSpPr>
          <p:nvPr>
            <p:ph type="title"/>
          </p:nvPr>
        </p:nvSpPr>
        <p:spPr/>
        <p:txBody>
          <a:bodyPr/>
          <a:lstStyle/>
          <a:p>
            <a:r>
              <a:rPr lang="en-US" dirty="0"/>
              <a:t>The Authors Corner: </a:t>
            </a:r>
            <a:br>
              <a:rPr lang="en-US" dirty="0"/>
            </a:br>
            <a:r>
              <a:rPr lang="en-US" dirty="0"/>
              <a:t>Ann </a:t>
            </a:r>
            <a:r>
              <a:rPr lang="en-US" dirty="0" err="1"/>
              <a:t>Jurecic</a:t>
            </a:r>
            <a:r>
              <a:rPr lang="en-US" dirty="0"/>
              <a:t>, </a:t>
            </a:r>
            <a:r>
              <a:rPr lang="en-US" i="1" dirty="0"/>
              <a:t>Illness as Narrative</a:t>
            </a:r>
          </a:p>
        </p:txBody>
      </p:sp>
      <p:pic>
        <p:nvPicPr>
          <p:cNvPr id="4" name="Online Media 3" title="The Authors Corner - Illness As Narrative">
            <a:hlinkClick r:id="" action="ppaction://media"/>
            <a:extLst>
              <a:ext uri="{FF2B5EF4-FFF2-40B4-BE49-F238E27FC236}">
                <a16:creationId xmlns:a16="http://schemas.microsoft.com/office/drawing/2014/main" id="{C2F6244F-FD7A-4837-86F2-FF6A3932D163}"/>
              </a:ext>
            </a:extLst>
          </p:cNvPr>
          <p:cNvPicPr>
            <a:picLocks noGrp="1" noRot="1" noChangeAspect="1"/>
          </p:cNvPicPr>
          <p:nvPr>
            <p:ph idx="1"/>
            <a:videoFile r:link="rId1"/>
          </p:nvPr>
        </p:nvPicPr>
        <p:blipFill>
          <a:blip r:embed="rId3"/>
          <a:stretch>
            <a:fillRect/>
          </a:stretch>
        </p:blipFill>
        <p:spPr>
          <a:xfrm>
            <a:off x="2812526" y="1825625"/>
            <a:ext cx="6566947" cy="3710576"/>
          </a:xfrm>
          <a:prstGeom prst="rect">
            <a:avLst/>
          </a:prstGeom>
        </p:spPr>
      </p:pic>
    </p:spTree>
    <p:extLst>
      <p:ext uri="{BB962C8B-B14F-4D97-AF65-F5344CB8AC3E}">
        <p14:creationId xmlns:p14="http://schemas.microsoft.com/office/powerpoint/2010/main" val="15335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D1267-078B-41BC-80E7-529720F1C7CC}"/>
              </a:ext>
            </a:extLst>
          </p:cNvPr>
          <p:cNvSpPr>
            <a:spLocks noGrp="1"/>
          </p:cNvSpPr>
          <p:nvPr>
            <p:ph type="title"/>
          </p:nvPr>
        </p:nvSpPr>
        <p:spPr>
          <a:xfrm>
            <a:off x="838200" y="646043"/>
            <a:ext cx="10515600" cy="4601818"/>
          </a:xfrm>
        </p:spPr>
        <p:txBody>
          <a:bodyPr>
            <a:normAutofit fontScale="90000"/>
          </a:bodyPr>
          <a:lstStyle/>
          <a:p>
            <a:r>
              <a:rPr lang="en-US" dirty="0"/>
              <a:t>“Where did [illness narratives] come from? </a:t>
            </a:r>
            <a:br>
              <a:rPr lang="en-US" dirty="0"/>
            </a:br>
            <a:br>
              <a:rPr lang="en-US" dirty="0"/>
            </a:br>
            <a:r>
              <a:rPr lang="en-US" dirty="0"/>
              <a:t>Why are we so interested in reading them now? </a:t>
            </a:r>
            <a:br>
              <a:rPr lang="en-US" dirty="0"/>
            </a:br>
            <a:br>
              <a:rPr lang="en-US" dirty="0"/>
            </a:br>
            <a:r>
              <a:rPr lang="en-US" dirty="0"/>
              <a:t>Why are so many people interested in writing them now?”</a:t>
            </a:r>
            <a:br>
              <a:rPr lang="en-US" dirty="0"/>
            </a:br>
            <a:br>
              <a:rPr lang="en-US" dirty="0"/>
            </a:br>
            <a:r>
              <a:rPr lang="en-US" dirty="0"/>
              <a:t>				-Ann </a:t>
            </a:r>
            <a:r>
              <a:rPr lang="en-US" dirty="0" err="1"/>
              <a:t>Jurecic</a:t>
            </a:r>
            <a:r>
              <a:rPr lang="en-US" dirty="0"/>
              <a:t>, </a:t>
            </a:r>
            <a:r>
              <a:rPr lang="en-US" i="1" dirty="0"/>
              <a:t>Illness as Narrative</a:t>
            </a:r>
          </a:p>
        </p:txBody>
      </p:sp>
      <p:pic>
        <p:nvPicPr>
          <p:cNvPr id="3" name="Picture 2">
            <a:extLst>
              <a:ext uri="{FF2B5EF4-FFF2-40B4-BE49-F238E27FC236}">
                <a16:creationId xmlns:a16="http://schemas.microsoft.com/office/drawing/2014/main" id="{BE68DE6F-04D1-49F1-B5AE-44997581DE01}"/>
              </a:ext>
            </a:extLst>
          </p:cNvPr>
          <p:cNvPicPr>
            <a:picLocks noChangeAspect="1"/>
          </p:cNvPicPr>
          <p:nvPr/>
        </p:nvPicPr>
        <p:blipFill>
          <a:blip r:embed="rId3"/>
          <a:stretch>
            <a:fillRect/>
          </a:stretch>
        </p:blipFill>
        <p:spPr>
          <a:xfrm>
            <a:off x="274721" y="6201774"/>
            <a:ext cx="838200" cy="295275"/>
          </a:xfrm>
          <a:prstGeom prst="rect">
            <a:avLst/>
          </a:prstGeom>
        </p:spPr>
      </p:pic>
    </p:spTree>
    <p:extLst>
      <p:ext uri="{BB962C8B-B14F-4D97-AF65-F5344CB8AC3E}">
        <p14:creationId xmlns:p14="http://schemas.microsoft.com/office/powerpoint/2010/main" val="1197046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p:txBody>
          <a:bodyPr/>
          <a:lstStyle/>
          <a:p>
            <a:r>
              <a:rPr lang="en-US" dirty="0"/>
              <a:t>What are Illness Narratives?</a:t>
            </a:r>
          </a:p>
        </p:txBody>
      </p: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838200" y="1825625"/>
            <a:ext cx="10515600" cy="3613883"/>
          </a:xfrm>
        </p:spPr>
        <p:txBody>
          <a:bodyPr>
            <a:normAutofit fontScale="85000" lnSpcReduction="20000"/>
          </a:bodyPr>
          <a:lstStyle/>
          <a:p>
            <a:pPr marL="0" indent="0" algn="ctr">
              <a:buNone/>
            </a:pPr>
            <a:r>
              <a:rPr lang="en-US" i="1" dirty="0"/>
              <a:t>“Expressions about or around the experience of being ill”</a:t>
            </a:r>
          </a:p>
          <a:p>
            <a:pPr marL="0" indent="0" algn="ctr">
              <a:buNone/>
            </a:pPr>
            <a:endParaRPr lang="en-US" i="1" dirty="0"/>
          </a:p>
          <a:p>
            <a:r>
              <a:rPr lang="en-US" dirty="0"/>
              <a:t>Can take many forms</a:t>
            </a:r>
          </a:p>
          <a:p>
            <a:pPr lvl="1"/>
            <a:r>
              <a:rPr lang="en-US" dirty="0"/>
              <a:t>Art</a:t>
            </a:r>
          </a:p>
          <a:p>
            <a:pPr lvl="1"/>
            <a:r>
              <a:rPr lang="en-US" dirty="0"/>
              <a:t>Film</a:t>
            </a:r>
          </a:p>
          <a:p>
            <a:pPr lvl="1"/>
            <a:r>
              <a:rPr lang="en-US" dirty="0"/>
              <a:t>Dance</a:t>
            </a:r>
          </a:p>
          <a:p>
            <a:pPr lvl="1"/>
            <a:r>
              <a:rPr lang="en-US" dirty="0"/>
              <a:t>Literature</a:t>
            </a:r>
          </a:p>
          <a:p>
            <a:r>
              <a:rPr lang="en-US" dirty="0"/>
              <a:t>Can be told from a variety of different perspectives</a:t>
            </a:r>
          </a:p>
          <a:p>
            <a:pPr lvl="1"/>
            <a:r>
              <a:rPr lang="en-US" dirty="0"/>
              <a:t>Health professionals, caregivers</a:t>
            </a:r>
          </a:p>
          <a:p>
            <a:pPr lvl="1"/>
            <a:r>
              <a:rPr lang="en-US" dirty="0"/>
              <a:t>Loved ones (family, friends)</a:t>
            </a:r>
          </a:p>
          <a:p>
            <a:pPr lvl="1"/>
            <a:r>
              <a:rPr lang="en-US" dirty="0"/>
              <a:t>Those with illness</a:t>
            </a:r>
          </a:p>
          <a:p>
            <a:endParaRPr lang="en-US" dirty="0"/>
          </a:p>
        </p:txBody>
      </p: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3"/>
          <a:stretch>
            <a:fillRect/>
          </a:stretch>
        </p:blipFill>
        <p:spPr>
          <a:xfrm>
            <a:off x="274721" y="6201774"/>
            <a:ext cx="838200" cy="295275"/>
          </a:xfrm>
          <a:prstGeom prst="rect">
            <a:avLst/>
          </a:prstGeom>
        </p:spPr>
      </p:pic>
    </p:spTree>
    <p:extLst>
      <p:ext uri="{BB962C8B-B14F-4D97-AF65-F5344CB8AC3E}">
        <p14:creationId xmlns:p14="http://schemas.microsoft.com/office/powerpoint/2010/main" val="2974760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p:txBody>
          <a:bodyPr/>
          <a:lstStyle/>
          <a:p>
            <a:r>
              <a:rPr lang="en-US" dirty="0"/>
              <a:t>Disease vs. Illness</a:t>
            </a:r>
          </a:p>
        </p:txBody>
      </p: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838200" y="1825625"/>
            <a:ext cx="10515600" cy="3613883"/>
          </a:xfrm>
        </p:spPr>
        <p:txBody>
          <a:bodyPr/>
          <a:lstStyle/>
          <a:p>
            <a:r>
              <a:rPr lang="en-US" dirty="0"/>
              <a:t>Distinction coined by sociologist Arthur Kleinman (1988) in </a:t>
            </a:r>
            <a:r>
              <a:rPr lang="en-US" i="1" dirty="0"/>
              <a:t>Illness Narratives: Suffering, Healing, and the Human Condition </a:t>
            </a:r>
          </a:p>
          <a:p>
            <a:endParaRPr lang="en-US" dirty="0"/>
          </a:p>
        </p:txBody>
      </p: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2"/>
          <a:stretch>
            <a:fillRect/>
          </a:stretch>
        </p:blipFill>
        <p:spPr>
          <a:xfrm>
            <a:off x="274721" y="6201774"/>
            <a:ext cx="838200" cy="295275"/>
          </a:xfrm>
          <a:prstGeom prst="rect">
            <a:avLst/>
          </a:prstGeom>
        </p:spPr>
      </p:pic>
      <p:graphicFrame>
        <p:nvGraphicFramePr>
          <p:cNvPr id="9" name="Table 4">
            <a:extLst>
              <a:ext uri="{FF2B5EF4-FFF2-40B4-BE49-F238E27FC236}">
                <a16:creationId xmlns:a16="http://schemas.microsoft.com/office/drawing/2014/main" id="{3ED5F53E-6F4A-4B6C-B968-8498A43E65C7}"/>
              </a:ext>
            </a:extLst>
          </p:cNvPr>
          <p:cNvGraphicFramePr>
            <a:graphicFrameLocks noGrp="1"/>
          </p:cNvGraphicFramePr>
          <p:nvPr>
            <p:extLst>
              <p:ext uri="{D42A27DB-BD31-4B8C-83A1-F6EECF244321}">
                <p14:modId xmlns:p14="http://schemas.microsoft.com/office/powerpoint/2010/main" val="4616106"/>
              </p:ext>
            </p:extLst>
          </p:nvPr>
        </p:nvGraphicFramePr>
        <p:xfrm>
          <a:off x="838200" y="3064077"/>
          <a:ext cx="10515600" cy="1609523"/>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709511748"/>
                    </a:ext>
                  </a:extLst>
                </a:gridCol>
                <a:gridCol w="5257800">
                  <a:extLst>
                    <a:ext uri="{9D8B030D-6E8A-4147-A177-3AD203B41FA5}">
                      <a16:colId xmlns:a16="http://schemas.microsoft.com/office/drawing/2014/main" val="1430257508"/>
                    </a:ext>
                  </a:extLst>
                </a:gridCol>
              </a:tblGrid>
              <a:tr h="396203">
                <a:tc>
                  <a:txBody>
                    <a:bodyPr/>
                    <a:lstStyle/>
                    <a:p>
                      <a:pPr algn="ctr"/>
                      <a:r>
                        <a:rPr lang="en-US" dirty="0"/>
                        <a:t>Disease</a:t>
                      </a:r>
                    </a:p>
                  </a:txBody>
                  <a:tcPr>
                    <a:solidFill>
                      <a:schemeClr val="tx1"/>
                    </a:solidFill>
                  </a:tcPr>
                </a:tc>
                <a:tc>
                  <a:txBody>
                    <a:bodyPr/>
                    <a:lstStyle/>
                    <a:p>
                      <a:pPr algn="ctr"/>
                      <a:r>
                        <a:rPr lang="en-US" dirty="0"/>
                        <a:t>Illness</a:t>
                      </a:r>
                    </a:p>
                  </a:txBody>
                  <a:tcPr>
                    <a:solidFill>
                      <a:schemeClr val="tx1"/>
                    </a:solidFill>
                  </a:tcPr>
                </a:tc>
                <a:extLst>
                  <a:ext uri="{0D108BD9-81ED-4DB2-BD59-A6C34878D82A}">
                    <a16:rowId xmlns:a16="http://schemas.microsoft.com/office/drawing/2014/main" val="879761387"/>
                  </a:ext>
                </a:extLst>
              </a:tr>
              <a:tr h="396203">
                <a:tc>
                  <a:txBody>
                    <a:bodyPr/>
                    <a:lstStyle/>
                    <a:p>
                      <a:pPr algn="ctr"/>
                      <a:r>
                        <a:rPr lang="en-US" sz="1800" dirty="0"/>
                        <a:t>Pathological, biological condition</a:t>
                      </a:r>
                    </a:p>
                  </a:txBody>
                  <a:tcP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“Innately human experience of symptoms &amp; suffering” </a:t>
                      </a:r>
                    </a:p>
                  </a:txBody>
                  <a:tcPr>
                    <a:solidFill>
                      <a:schemeClr val="bg2"/>
                    </a:solidFill>
                  </a:tcPr>
                </a:tc>
                <a:extLst>
                  <a:ext uri="{0D108BD9-81ED-4DB2-BD59-A6C34878D82A}">
                    <a16:rowId xmlns:a16="http://schemas.microsoft.com/office/drawing/2014/main" val="1767944016"/>
                  </a:ext>
                </a:extLst>
              </a:tr>
              <a:tr h="37553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ym typeface="Wingdings"/>
                        </a:rPr>
                        <a:t>Objective</a:t>
                      </a:r>
                    </a:p>
                  </a:txBody>
                  <a:tcPr>
                    <a:solidFill>
                      <a:srgbClr val="FFE7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ym typeface="Wingdings"/>
                        </a:rPr>
                        <a:t>Subjective</a:t>
                      </a:r>
                    </a:p>
                  </a:txBody>
                  <a:tcPr>
                    <a:solidFill>
                      <a:srgbClr val="FFE7E7"/>
                    </a:solidFill>
                  </a:tcPr>
                </a:tc>
                <a:extLst>
                  <a:ext uri="{0D108BD9-81ED-4DB2-BD59-A6C34878D82A}">
                    <a16:rowId xmlns:a16="http://schemas.microsoft.com/office/drawing/2014/main" val="1284399241"/>
                  </a:ext>
                </a:extLst>
              </a:tr>
              <a:tr h="4415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ym typeface="Wingdings"/>
                        </a:rPr>
                        <a:t>Rooted in mental/physical</a:t>
                      </a:r>
                    </a:p>
                  </a:txBody>
                  <a:tcP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ym typeface="Wingdings"/>
                        </a:rPr>
                        <a:t>Rooted in personal experience</a:t>
                      </a:r>
                    </a:p>
                  </a:txBody>
                  <a:tcPr>
                    <a:solidFill>
                      <a:schemeClr val="bg2"/>
                    </a:solidFill>
                  </a:tcPr>
                </a:tc>
                <a:extLst>
                  <a:ext uri="{0D108BD9-81ED-4DB2-BD59-A6C34878D82A}">
                    <a16:rowId xmlns:a16="http://schemas.microsoft.com/office/drawing/2014/main" val="3272317155"/>
                  </a:ext>
                </a:extLst>
              </a:tr>
            </a:tbl>
          </a:graphicData>
        </a:graphic>
      </p:graphicFrame>
    </p:spTree>
    <p:extLst>
      <p:ext uri="{BB962C8B-B14F-4D97-AF65-F5344CB8AC3E}">
        <p14:creationId xmlns:p14="http://schemas.microsoft.com/office/powerpoint/2010/main" val="49443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Magnifying glass on clear background">
            <a:extLst>
              <a:ext uri="{FF2B5EF4-FFF2-40B4-BE49-F238E27FC236}">
                <a16:creationId xmlns:a16="http://schemas.microsoft.com/office/drawing/2014/main" id="{BFBB586B-76E7-4BB3-B807-B5FD4840958F}"/>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1" y="10"/>
            <a:ext cx="12192000"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a:xfrm>
            <a:off x="709448" y="1913950"/>
            <a:ext cx="4204137" cy="1342754"/>
          </a:xfrm>
        </p:spPr>
        <p:txBody>
          <a:bodyPr>
            <a:normAutofit/>
          </a:bodyPr>
          <a:lstStyle/>
          <a:p>
            <a:pPr algn="ctr"/>
            <a:r>
              <a:rPr lang="en-US" sz="3600" i="1"/>
              <a:t>The Medical Gaze</a:t>
            </a: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525516" y="3417573"/>
            <a:ext cx="4593021" cy="2619839"/>
          </a:xfrm>
        </p:spPr>
        <p:txBody>
          <a:bodyPr anchor="ctr">
            <a:normAutofit/>
          </a:bodyPr>
          <a:lstStyle/>
          <a:p>
            <a:r>
              <a:rPr lang="en-US" sz="1800" dirty="0"/>
              <a:t>Michael Foucault’s </a:t>
            </a:r>
            <a:r>
              <a:rPr lang="en-US" sz="1800" i="1" dirty="0"/>
              <a:t>The Birth of the Clinic: An Archaeology of Medical Perception (1963)</a:t>
            </a:r>
          </a:p>
          <a:p>
            <a:pPr marL="0" indent="0">
              <a:buNone/>
            </a:pPr>
            <a:endParaRPr lang="en-US" sz="1800" i="1" dirty="0"/>
          </a:p>
          <a:p>
            <a:endParaRPr lang="en-US" sz="1800" i="1" dirty="0"/>
          </a:p>
        </p:txBody>
      </p:sp>
    </p:spTree>
    <p:extLst>
      <p:ext uri="{BB962C8B-B14F-4D97-AF65-F5344CB8AC3E}">
        <p14:creationId xmlns:p14="http://schemas.microsoft.com/office/powerpoint/2010/main" val="2863195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p:txBody>
          <a:bodyPr/>
          <a:lstStyle/>
          <a:p>
            <a:r>
              <a:rPr lang="en-US" dirty="0"/>
              <a:t>Evolution of Medicine </a:t>
            </a:r>
          </a:p>
        </p:txBody>
      </p: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838199" y="1825625"/>
            <a:ext cx="6261101" cy="3613883"/>
          </a:xfrm>
        </p:spPr>
        <p:txBody>
          <a:bodyPr>
            <a:normAutofit lnSpcReduction="10000"/>
          </a:bodyPr>
          <a:lstStyle/>
          <a:p>
            <a:r>
              <a:rPr lang="en-US" dirty="0"/>
              <a:t>Until 18</a:t>
            </a:r>
            <a:r>
              <a:rPr lang="en-US" baseline="30000" dirty="0"/>
              <a:t>th</a:t>
            </a:r>
            <a:r>
              <a:rPr lang="en-US" dirty="0"/>
              <a:t> century: </a:t>
            </a:r>
          </a:p>
          <a:p>
            <a:pPr lvl="1"/>
            <a:r>
              <a:rPr lang="en-US" dirty="0"/>
              <a:t>Hippocrates’ Humors in Medicine</a:t>
            </a:r>
          </a:p>
          <a:p>
            <a:r>
              <a:rPr lang="en-US" dirty="0"/>
              <a:t>Early 19</a:t>
            </a:r>
            <a:r>
              <a:rPr lang="en-US" baseline="30000" dirty="0"/>
              <a:t>th</a:t>
            </a:r>
            <a:r>
              <a:rPr lang="en-US" dirty="0"/>
              <a:t> century: </a:t>
            </a:r>
          </a:p>
          <a:p>
            <a:pPr lvl="1"/>
            <a:r>
              <a:rPr lang="en-US" dirty="0"/>
              <a:t>Enlightenment idea of empiricism relies on observation of physical phenomena to understand the body, i.e. Germ Theory</a:t>
            </a:r>
          </a:p>
          <a:p>
            <a:r>
              <a:rPr lang="en-US" dirty="0"/>
              <a:t>Modern Medicine: </a:t>
            </a:r>
          </a:p>
          <a:p>
            <a:pPr lvl="1"/>
            <a:r>
              <a:rPr lang="en-US" dirty="0"/>
              <a:t>Technology, scientific research, overmedicalization, i.e. death</a:t>
            </a:r>
          </a:p>
          <a:p>
            <a:pPr lvl="1"/>
            <a:endParaRPr lang="en-US" dirty="0"/>
          </a:p>
        </p:txBody>
      </p: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3"/>
          <a:stretch>
            <a:fillRect/>
          </a:stretch>
        </p:blipFill>
        <p:spPr>
          <a:xfrm>
            <a:off x="274721" y="6201774"/>
            <a:ext cx="838200" cy="295275"/>
          </a:xfrm>
          <a:prstGeom prst="rect">
            <a:avLst/>
          </a:prstGeom>
        </p:spPr>
      </p:pic>
      <p:pic>
        <p:nvPicPr>
          <p:cNvPr id="2050" name="Picture 2" descr="Diagram of the four humours">
            <a:extLst>
              <a:ext uri="{FF2B5EF4-FFF2-40B4-BE49-F238E27FC236}">
                <a16:creationId xmlns:a16="http://schemas.microsoft.com/office/drawing/2014/main" id="{5C100D75-B90C-40BF-A13A-805A7140D3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971" b="6481"/>
          <a:stretch/>
        </p:blipFill>
        <p:spPr bwMode="auto">
          <a:xfrm>
            <a:off x="6946900" y="551766"/>
            <a:ext cx="5049078" cy="51308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476B6597-1D9E-461B-A6EC-127B0BB37865}"/>
              </a:ext>
            </a:extLst>
          </p:cNvPr>
          <p:cNvSpPr>
            <a:spLocks noChangeArrowheads="1"/>
          </p:cNvSpPr>
          <p:nvPr/>
        </p:nvSpPr>
        <p:spPr bwMode="auto">
          <a:xfrm>
            <a:off x="0" y="-94565"/>
            <a:ext cx="50490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39978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p:txBody>
          <a:bodyPr/>
          <a:lstStyle/>
          <a:p>
            <a:r>
              <a:rPr lang="en-US" dirty="0"/>
              <a:t>Evolution of Narrative </a:t>
            </a:r>
          </a:p>
        </p:txBody>
      </p: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838200" y="1825625"/>
            <a:ext cx="10515600" cy="3613883"/>
          </a:xfrm>
        </p:spPr>
        <p:txBody>
          <a:bodyPr>
            <a:normAutofit fontScale="92500" lnSpcReduction="10000"/>
          </a:bodyPr>
          <a:lstStyle/>
          <a:p>
            <a:r>
              <a:rPr lang="en-US" dirty="0"/>
              <a:t>Until 1950s: </a:t>
            </a:r>
          </a:p>
          <a:p>
            <a:pPr lvl="1"/>
            <a:r>
              <a:rPr lang="en-US" dirty="0"/>
              <a:t>Autobiography as accurate, undisputable account of the cohesive self</a:t>
            </a:r>
          </a:p>
          <a:p>
            <a:r>
              <a:rPr lang="en-US" dirty="0"/>
              <a:t>1960s: </a:t>
            </a:r>
          </a:p>
          <a:p>
            <a:pPr lvl="1"/>
            <a:r>
              <a:rPr lang="en-US" dirty="0"/>
              <a:t>Self as socially and culturally constructed, begins to disrupt traditional autobiographical representations</a:t>
            </a:r>
          </a:p>
          <a:p>
            <a:r>
              <a:rPr lang="en-US" dirty="0"/>
              <a:t>1970s: </a:t>
            </a:r>
          </a:p>
          <a:p>
            <a:pPr lvl="1"/>
            <a:r>
              <a:rPr lang="en-US" dirty="0"/>
              <a:t>Autobiography increasingly focuses on the self in discord</a:t>
            </a:r>
          </a:p>
          <a:p>
            <a:pPr lvl="1"/>
            <a:r>
              <a:rPr lang="en-US" dirty="0"/>
              <a:t>Increasingly embraced by women’s studies, ethnic studies, African American studies, Holocaust studies</a:t>
            </a:r>
          </a:p>
          <a:p>
            <a:pPr lvl="1"/>
            <a:r>
              <a:rPr lang="en-US" dirty="0"/>
              <a:t>Method of giving voice to the experiences of marginalized populations</a:t>
            </a:r>
          </a:p>
        </p:txBody>
      </p: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3"/>
          <a:stretch>
            <a:fillRect/>
          </a:stretch>
        </p:blipFill>
        <p:spPr>
          <a:xfrm>
            <a:off x="274721" y="6201774"/>
            <a:ext cx="838200" cy="295275"/>
          </a:xfrm>
          <a:prstGeom prst="rect">
            <a:avLst/>
          </a:prstGeom>
        </p:spPr>
      </p:pic>
    </p:spTree>
    <p:extLst>
      <p:ext uri="{BB962C8B-B14F-4D97-AF65-F5344CB8AC3E}">
        <p14:creationId xmlns:p14="http://schemas.microsoft.com/office/powerpoint/2010/main" val="178887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p:txBody>
          <a:bodyPr/>
          <a:lstStyle/>
          <a:p>
            <a:r>
              <a:rPr lang="en-US" dirty="0"/>
              <a:t>Susan Sontag’s </a:t>
            </a:r>
            <a:r>
              <a:rPr lang="en-US" i="1" dirty="0"/>
              <a:t>Illness as Metaphor (1978)</a:t>
            </a:r>
          </a:p>
        </p:txBody>
      </p: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838200" y="1825625"/>
            <a:ext cx="10515600" cy="3613883"/>
          </a:xfrm>
        </p:spPr>
        <p:txBody>
          <a:bodyPr>
            <a:normAutofit/>
          </a:bodyPr>
          <a:lstStyle/>
          <a:p>
            <a:r>
              <a:rPr lang="en-US" dirty="0"/>
              <a:t>Explored how prevalent metaphors and myths surrounding certain illnesses (cancer, TB, AIDS) add to patient suffering</a:t>
            </a:r>
          </a:p>
          <a:p>
            <a:endParaRPr lang="en-US" dirty="0"/>
          </a:p>
          <a:p>
            <a:pPr marL="0" indent="0">
              <a:buNone/>
            </a:pPr>
            <a:r>
              <a:rPr lang="en-US" dirty="0"/>
              <a:t>“Any disease that is treated as a mystery and acutely enough feared will be felt to be morally, if not literally, contagious”</a:t>
            </a:r>
          </a:p>
          <a:p>
            <a:endParaRPr lang="en-US" dirty="0"/>
          </a:p>
          <a:p>
            <a:endParaRPr lang="en-US" dirty="0"/>
          </a:p>
        </p:txBody>
      </p: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3"/>
          <a:stretch>
            <a:fillRect/>
          </a:stretch>
        </p:blipFill>
        <p:spPr>
          <a:xfrm>
            <a:off x="274721" y="6201774"/>
            <a:ext cx="838200" cy="295275"/>
          </a:xfrm>
          <a:prstGeom prst="rect">
            <a:avLst/>
          </a:prstGeom>
        </p:spPr>
      </p:pic>
    </p:spTree>
    <p:extLst>
      <p:ext uri="{BB962C8B-B14F-4D97-AF65-F5344CB8AC3E}">
        <p14:creationId xmlns:p14="http://schemas.microsoft.com/office/powerpoint/2010/main" val="111921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3"/>
          <a:stretch>
            <a:fillRect/>
          </a:stretch>
        </p:blipFill>
        <p:spPr>
          <a:xfrm>
            <a:off x="274721" y="6201774"/>
            <a:ext cx="838200" cy="295275"/>
          </a:xfrm>
          <a:prstGeom prst="rect">
            <a:avLst/>
          </a:prstGeom>
        </p:spPr>
      </p:pic>
      <p:pic>
        <p:nvPicPr>
          <p:cNvPr id="1026" name="Picture 2" descr="Patient and Family Centred Care in Action | Together 4 Health">
            <a:extLst>
              <a:ext uri="{FF2B5EF4-FFF2-40B4-BE49-F238E27FC236}">
                <a16:creationId xmlns:a16="http://schemas.microsoft.com/office/drawing/2014/main" id="{4948A60E-1E61-4BDB-8444-CB84358605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995" y="58231"/>
            <a:ext cx="7545546" cy="56591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D930F9E-B0F5-44A2-93EC-5A379C51784F}"/>
              </a:ext>
            </a:extLst>
          </p:cNvPr>
          <p:cNvSpPr txBox="1"/>
          <p:nvPr/>
        </p:nvSpPr>
        <p:spPr>
          <a:xfrm>
            <a:off x="8126233" y="5440392"/>
            <a:ext cx="4065767" cy="276999"/>
          </a:xfrm>
          <a:prstGeom prst="rect">
            <a:avLst/>
          </a:prstGeom>
          <a:noFill/>
        </p:spPr>
        <p:txBody>
          <a:bodyPr wrap="square">
            <a:spAutoFit/>
          </a:bodyPr>
          <a:lstStyle/>
          <a:p>
            <a:r>
              <a:rPr lang="en-US" sz="1200" dirty="0"/>
              <a:t>https://together4health.albertahealthservices.ca/pfccinaction</a:t>
            </a:r>
          </a:p>
        </p:txBody>
      </p:sp>
      <p:pic>
        <p:nvPicPr>
          <p:cNvPr id="10" name="Picture 9">
            <a:hlinkClick r:id="rId5"/>
            <a:extLst>
              <a:ext uri="{FF2B5EF4-FFF2-40B4-BE49-F238E27FC236}">
                <a16:creationId xmlns:a16="http://schemas.microsoft.com/office/drawing/2014/main" id="{7AA3A6E9-332F-440B-90A9-F2A7FDEE694D}"/>
              </a:ext>
            </a:extLst>
          </p:cNvPr>
          <p:cNvPicPr>
            <a:picLocks noChangeAspect="1"/>
          </p:cNvPicPr>
          <p:nvPr/>
        </p:nvPicPr>
        <p:blipFill>
          <a:blip r:embed="rId6"/>
          <a:stretch>
            <a:fillRect/>
          </a:stretch>
        </p:blipFill>
        <p:spPr>
          <a:xfrm>
            <a:off x="9034668" y="3797725"/>
            <a:ext cx="2560983" cy="849403"/>
          </a:xfrm>
          <a:prstGeom prst="rect">
            <a:avLst/>
          </a:prstGeom>
        </p:spPr>
      </p:pic>
      <p:pic>
        <p:nvPicPr>
          <p:cNvPr id="12" name="Picture 11">
            <a:hlinkClick r:id="rId7"/>
            <a:extLst>
              <a:ext uri="{FF2B5EF4-FFF2-40B4-BE49-F238E27FC236}">
                <a16:creationId xmlns:a16="http://schemas.microsoft.com/office/drawing/2014/main" id="{8D5CCF0F-3D41-47CF-8F6F-7B5656003634}"/>
              </a:ext>
            </a:extLst>
          </p:cNvPr>
          <p:cNvPicPr>
            <a:picLocks noChangeAspect="1"/>
          </p:cNvPicPr>
          <p:nvPr/>
        </p:nvPicPr>
        <p:blipFill>
          <a:blip r:embed="rId8"/>
          <a:stretch>
            <a:fillRect/>
          </a:stretch>
        </p:blipFill>
        <p:spPr>
          <a:xfrm>
            <a:off x="8997893" y="4647128"/>
            <a:ext cx="2634532" cy="684804"/>
          </a:xfrm>
          <a:prstGeom prst="rect">
            <a:avLst/>
          </a:prstGeom>
        </p:spPr>
      </p:pic>
    </p:spTree>
    <p:extLst>
      <p:ext uri="{BB962C8B-B14F-4D97-AF65-F5344CB8AC3E}">
        <p14:creationId xmlns:p14="http://schemas.microsoft.com/office/powerpoint/2010/main" val="558412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a:xfrm>
            <a:off x="1295400" y="669925"/>
            <a:ext cx="4800600" cy="1325563"/>
          </a:xfrm>
        </p:spPr>
        <p:txBody>
          <a:bodyPr anchor="b">
            <a:normAutofit/>
          </a:bodyPr>
          <a:lstStyle/>
          <a:p>
            <a:r>
              <a:rPr lang="en-US">
                <a:solidFill>
                  <a:schemeClr val="bg1"/>
                </a:solidFill>
              </a:rPr>
              <a:t>Illness Narratives at the Bedside</a:t>
            </a:r>
          </a:p>
        </p:txBody>
      </p:sp>
      <p:cxnSp>
        <p:nvCxnSpPr>
          <p:cNvPr id="4105" name="Straight Connector 410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1295400" y="2288833"/>
            <a:ext cx="4800600" cy="3711571"/>
          </a:xfrm>
        </p:spPr>
        <p:txBody>
          <a:bodyPr>
            <a:normAutofit/>
          </a:bodyPr>
          <a:lstStyle/>
          <a:p>
            <a:r>
              <a:rPr lang="en-US" sz="2000">
                <a:solidFill>
                  <a:schemeClr val="bg1"/>
                </a:solidFill>
              </a:rPr>
              <a:t>History of Present Illness</a:t>
            </a:r>
          </a:p>
          <a:p>
            <a:r>
              <a:rPr lang="en-US" sz="2000">
                <a:solidFill>
                  <a:schemeClr val="bg1"/>
                </a:solidFill>
              </a:rPr>
              <a:t>PQRST</a:t>
            </a:r>
          </a:p>
          <a:p>
            <a:r>
              <a:rPr lang="en-US" sz="2000">
                <a:solidFill>
                  <a:schemeClr val="bg1"/>
                </a:solidFill>
              </a:rPr>
              <a:t>Illness Scripts</a:t>
            </a:r>
          </a:p>
          <a:p>
            <a:endParaRPr lang="en-US" sz="2000">
              <a:solidFill>
                <a:schemeClr val="bg1"/>
              </a:solidFill>
            </a:endParaRPr>
          </a:p>
          <a:p>
            <a:pPr marL="0" indent="0">
              <a:buNone/>
            </a:pPr>
            <a:endParaRPr lang="en-US" sz="2000">
              <a:solidFill>
                <a:schemeClr val="bg1"/>
              </a:solidFill>
            </a:endParaRPr>
          </a:p>
          <a:p>
            <a:endParaRPr lang="en-US" sz="2000">
              <a:solidFill>
                <a:schemeClr val="bg1"/>
              </a:solidFill>
            </a:endParaRPr>
          </a:p>
        </p:txBody>
      </p:sp>
      <p:pic>
        <p:nvPicPr>
          <p:cNvPr id="4098" name="Picture 2" descr="Free A Woman Holding a Patient's Hand Stock Photo">
            <a:extLst>
              <a:ext uri="{FF2B5EF4-FFF2-40B4-BE49-F238E27FC236}">
                <a16:creationId xmlns:a16="http://schemas.microsoft.com/office/drawing/2014/main" id="{09020CFB-0510-40F3-AA97-4850B2B9A6E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74539" y="11567"/>
            <a:ext cx="5617452" cy="8415657"/>
          </a:xfrm>
          <a:prstGeom prst="rect">
            <a:avLst/>
          </a:prstGeom>
          <a:noFill/>
          <a:extLst>
            <a:ext uri="{909E8E84-426E-40DD-AFC4-6F175D3DCCD1}">
              <a14:hiddenFill xmlns:a14="http://schemas.microsoft.com/office/drawing/2010/main">
                <a:solidFill>
                  <a:srgbClr val="FFFFFF"/>
                </a:solidFill>
              </a14:hiddenFill>
            </a:ext>
          </a:extLst>
        </p:spPr>
      </p:pic>
      <p:cxnSp>
        <p:nvCxnSpPr>
          <p:cNvPr id="4107" name="Straight Connector 4106">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4"/>
          <a:stretch>
            <a:fillRect/>
          </a:stretch>
        </p:blipFill>
        <p:spPr>
          <a:xfrm>
            <a:off x="274721" y="6201774"/>
            <a:ext cx="838200" cy="295275"/>
          </a:xfrm>
          <a:prstGeom prst="rect">
            <a:avLst/>
          </a:prstGeom>
        </p:spPr>
      </p:pic>
      <p:sp>
        <p:nvSpPr>
          <p:cNvPr id="10" name="TextBox 9">
            <a:extLst>
              <a:ext uri="{FF2B5EF4-FFF2-40B4-BE49-F238E27FC236}">
                <a16:creationId xmlns:a16="http://schemas.microsoft.com/office/drawing/2014/main" id="{5B3A5097-7910-41D5-8C04-0C8D8C59314F}"/>
              </a:ext>
            </a:extLst>
          </p:cNvPr>
          <p:cNvSpPr txBox="1"/>
          <p:nvPr/>
        </p:nvSpPr>
        <p:spPr>
          <a:xfrm>
            <a:off x="6997446" y="6349411"/>
            <a:ext cx="6094476" cy="276999"/>
          </a:xfrm>
          <a:prstGeom prst="rect">
            <a:avLst/>
          </a:prstGeom>
          <a:noFill/>
        </p:spPr>
        <p:txBody>
          <a:bodyPr wrap="square">
            <a:spAutoFit/>
          </a:bodyPr>
          <a:lstStyle/>
          <a:p>
            <a:r>
              <a:rPr lang="en-US" sz="1200" dirty="0">
                <a:solidFill>
                  <a:schemeClr val="bg1"/>
                </a:solidFill>
              </a:rPr>
              <a:t>https://www.pexels.com/photo/a-woman-holding-a-patient-s-hand-6129440/</a:t>
            </a:r>
          </a:p>
        </p:txBody>
      </p:sp>
    </p:spTree>
    <p:extLst>
      <p:ext uri="{BB962C8B-B14F-4D97-AF65-F5344CB8AC3E}">
        <p14:creationId xmlns:p14="http://schemas.microsoft.com/office/powerpoint/2010/main" val="395334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4BF9C3A-3230-4F7D-BA44-6E9091FD97F5}"/>
              </a:ext>
            </a:extLst>
          </p:cNvPr>
          <p:cNvPicPr>
            <a:picLocks noChangeAspect="1"/>
          </p:cNvPicPr>
          <p:nvPr/>
        </p:nvPicPr>
        <p:blipFill>
          <a:blip r:embed="rId3"/>
          <a:stretch>
            <a:fillRect/>
          </a:stretch>
        </p:blipFill>
        <p:spPr>
          <a:xfrm>
            <a:off x="1524000" y="1823448"/>
            <a:ext cx="9144000" cy="3211104"/>
          </a:xfrm>
          <a:prstGeom prst="rect">
            <a:avLst/>
          </a:prstGeom>
        </p:spPr>
      </p:pic>
      <p:sp>
        <p:nvSpPr>
          <p:cNvPr id="9" name="Title 2">
            <a:extLst>
              <a:ext uri="{FF2B5EF4-FFF2-40B4-BE49-F238E27FC236}">
                <a16:creationId xmlns:a16="http://schemas.microsoft.com/office/drawing/2014/main" id="{A8A90552-D518-4782-86DE-27510C9F18C2}"/>
              </a:ext>
            </a:extLst>
          </p:cNvPr>
          <p:cNvSpPr>
            <a:spLocks noGrp="1"/>
          </p:cNvSpPr>
          <p:nvPr>
            <p:ph type="title"/>
          </p:nvPr>
        </p:nvSpPr>
        <p:spPr>
          <a:xfrm>
            <a:off x="497114" y="635000"/>
            <a:ext cx="7696200" cy="711200"/>
          </a:xfrm>
        </p:spPr>
        <p:txBody>
          <a:bodyPr>
            <a:normAutofit fontScale="90000"/>
          </a:bodyPr>
          <a:lstStyle/>
          <a:p>
            <a:r>
              <a:rPr lang="en-US" dirty="0">
                <a:solidFill>
                  <a:srgbClr val="C00000"/>
                </a:solidFill>
              </a:rPr>
              <a:t>A Case Study: Male Survivors on Fertility Preservation Conversations</a:t>
            </a:r>
          </a:p>
        </p:txBody>
      </p:sp>
    </p:spTree>
    <p:extLst>
      <p:ext uri="{BB962C8B-B14F-4D97-AF65-F5344CB8AC3E}">
        <p14:creationId xmlns:p14="http://schemas.microsoft.com/office/powerpoint/2010/main" val="318326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66518-4411-4B81-8EC3-A5D0D50D90DA}"/>
              </a:ext>
            </a:extLst>
          </p:cNvPr>
          <p:cNvSpPr>
            <a:spLocks noGrp="1"/>
          </p:cNvSpPr>
          <p:nvPr>
            <p:ph type="title"/>
          </p:nvPr>
        </p:nvSpPr>
        <p:spPr>
          <a:xfrm>
            <a:off x="482600" y="409912"/>
            <a:ext cx="11564257" cy="711200"/>
          </a:xfrm>
        </p:spPr>
        <p:txBody>
          <a:bodyPr>
            <a:normAutofit fontScale="90000"/>
          </a:bodyPr>
          <a:lstStyle/>
          <a:p>
            <a:r>
              <a:rPr lang="en-US" dirty="0">
                <a:solidFill>
                  <a:srgbClr val="C00000"/>
                </a:solidFill>
              </a:rPr>
              <a:t>A Case Study: Male Survivors on Fertility Preservation Conversations</a:t>
            </a:r>
          </a:p>
        </p:txBody>
      </p:sp>
      <p:sp>
        <p:nvSpPr>
          <p:cNvPr id="6" name="Content Placeholder 1">
            <a:extLst>
              <a:ext uri="{FF2B5EF4-FFF2-40B4-BE49-F238E27FC236}">
                <a16:creationId xmlns:a16="http://schemas.microsoft.com/office/drawing/2014/main" id="{AFAB27DF-54CB-4DF8-82C3-372A8558634B}"/>
              </a:ext>
            </a:extLst>
          </p:cNvPr>
          <p:cNvSpPr txBox="1">
            <a:spLocks/>
          </p:cNvSpPr>
          <p:nvPr/>
        </p:nvSpPr>
        <p:spPr bwMode="auto">
          <a:xfrm>
            <a:off x="332015" y="1461400"/>
            <a:ext cx="8534400" cy="892629"/>
          </a:xfrm>
          <a:prstGeom prst="rect">
            <a:avLst/>
          </a:prstGeom>
          <a:noFill/>
          <a:ln w="9525">
            <a:noFill/>
            <a:miter lim="800000"/>
            <a:headEnd/>
            <a:tailEnd/>
          </a:ln>
        </p:spPr>
        <p:txBody>
          <a:bodyPr vert="horz" wrap="square" lIns="130622" tIns="65311" rIns="130622" bIns="65311" numCol="1" anchor="t" anchorCtr="0" compatLnSpc="1">
            <a:prstTxWarp prst="textNoShape">
              <a:avLst/>
            </a:prstTxWarp>
          </a:bodyPr>
          <a:lstStyle>
            <a:lvl1pPr marL="130622" indent="0" algn="l" rtl="0" eaLnBrk="1" fontAlgn="base" hangingPunct="1">
              <a:spcBef>
                <a:spcPct val="20000"/>
              </a:spcBef>
              <a:spcAft>
                <a:spcPct val="0"/>
              </a:spcAft>
              <a:buChar char="•"/>
              <a:defRPr sz="2800">
                <a:solidFill>
                  <a:schemeClr val="tx1"/>
                </a:solidFill>
                <a:latin typeface="Arial" panose="020B0604020202020204" pitchFamily="34" charset="0"/>
                <a:ea typeface="ＭＳ Ｐゴシック" pitchFamily="-107" charset="-128"/>
                <a:cs typeface="Arial" panose="020B0604020202020204" pitchFamily="34" charset="0"/>
              </a:defRPr>
            </a:lvl1pPr>
            <a:lvl2pPr marL="1061304" indent="-408194" algn="l" rtl="0" eaLnBrk="1" fontAlgn="base" hangingPunct="1">
              <a:spcBef>
                <a:spcPct val="20000"/>
              </a:spcBef>
              <a:spcAft>
                <a:spcPct val="0"/>
              </a:spcAft>
              <a:buChar char="–"/>
              <a:defRPr sz="3100">
                <a:solidFill>
                  <a:schemeClr val="tx1"/>
                </a:solidFill>
                <a:latin typeface="Georgia"/>
                <a:ea typeface="ＭＳ Ｐゴシック" pitchFamily="-111" charset="-128"/>
                <a:cs typeface="Georgia"/>
              </a:defRPr>
            </a:lvl2pPr>
            <a:lvl3pPr marL="1632776" indent="-326555" algn="l" rtl="0" eaLnBrk="1" fontAlgn="base" hangingPunct="1">
              <a:spcBef>
                <a:spcPct val="20000"/>
              </a:spcBef>
              <a:spcAft>
                <a:spcPct val="0"/>
              </a:spcAft>
              <a:buChar char="•"/>
              <a:defRPr sz="2400">
                <a:solidFill>
                  <a:schemeClr val="tx1"/>
                </a:solidFill>
                <a:latin typeface="Georgia"/>
                <a:ea typeface="ＭＳ Ｐゴシック" pitchFamily="-111" charset="-128"/>
                <a:cs typeface="Georgia"/>
              </a:defRPr>
            </a:lvl3pPr>
            <a:lvl4pPr marL="2285886" indent="-326555" algn="l" rtl="0" eaLnBrk="1" fontAlgn="base" hangingPunct="1">
              <a:spcBef>
                <a:spcPct val="20000"/>
              </a:spcBef>
              <a:spcAft>
                <a:spcPct val="0"/>
              </a:spcAft>
              <a:buChar char="–"/>
              <a:defRPr sz="1700">
                <a:solidFill>
                  <a:schemeClr val="tx1"/>
                </a:solidFill>
                <a:latin typeface="Georgia"/>
                <a:ea typeface="ＭＳ Ｐゴシック" pitchFamily="-111" charset="-128"/>
                <a:cs typeface="Georgia"/>
              </a:defRPr>
            </a:lvl4pPr>
            <a:lvl5pPr marL="2938996" indent="-326555" algn="l" rtl="0" eaLnBrk="1" fontAlgn="base" hangingPunct="1">
              <a:spcBef>
                <a:spcPct val="20000"/>
              </a:spcBef>
              <a:spcAft>
                <a:spcPct val="0"/>
              </a:spcAft>
              <a:buChar char="»"/>
              <a:defRPr sz="1400">
                <a:solidFill>
                  <a:schemeClr val="tx1"/>
                </a:solidFill>
                <a:latin typeface="Georgia"/>
                <a:ea typeface="ＭＳ Ｐゴシック" pitchFamily="-111" charset="-128"/>
                <a:cs typeface="Georgia"/>
              </a:defRPr>
            </a:lvl5pPr>
            <a:lvl6pPr marL="3592106"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6pPr>
            <a:lvl7pPr marL="4245216"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7pPr>
            <a:lvl8pPr marL="4898327"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8pPr>
            <a:lvl9pPr marL="5551437"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9pPr>
          </a:lstStyle>
          <a:p>
            <a:pPr>
              <a:buFontTx/>
              <a:buNone/>
            </a:pPr>
            <a:r>
              <a:rPr lang="en-US" b="1" kern="0" dirty="0"/>
              <a:t>Restitution:</a:t>
            </a:r>
          </a:p>
        </p:txBody>
      </p:sp>
      <p:sp>
        <p:nvSpPr>
          <p:cNvPr id="8" name="Speech Bubble: Oval 7">
            <a:extLst>
              <a:ext uri="{FF2B5EF4-FFF2-40B4-BE49-F238E27FC236}">
                <a16:creationId xmlns:a16="http://schemas.microsoft.com/office/drawing/2014/main" id="{89CF9E86-C945-4B64-BD95-ED14B1F3CC9D}"/>
              </a:ext>
            </a:extLst>
          </p:cNvPr>
          <p:cNvSpPr/>
          <p:nvPr/>
        </p:nvSpPr>
        <p:spPr>
          <a:xfrm>
            <a:off x="1969699" y="1461400"/>
            <a:ext cx="5259031" cy="3556915"/>
          </a:xfrm>
          <a:prstGeom prst="wedgeEllipseCallout">
            <a:avLst>
              <a:gd name="adj1" fmla="val -50599"/>
              <a:gd name="adj2" fmla="val 59083"/>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 want to live a more normal life. I don’t want to miss out on any experiences because of cancer. If fertility preservation offers a chance to not be held back, then let’s go for it.”</a:t>
            </a:r>
          </a:p>
        </p:txBody>
      </p:sp>
      <p:sp>
        <p:nvSpPr>
          <p:cNvPr id="9" name="Speech Bubble: Oval 8">
            <a:extLst>
              <a:ext uri="{FF2B5EF4-FFF2-40B4-BE49-F238E27FC236}">
                <a16:creationId xmlns:a16="http://schemas.microsoft.com/office/drawing/2014/main" id="{779D544D-3C73-4FA9-A4B0-468DC9B1ECFB}"/>
              </a:ext>
            </a:extLst>
          </p:cNvPr>
          <p:cNvSpPr/>
          <p:nvPr/>
        </p:nvSpPr>
        <p:spPr>
          <a:xfrm>
            <a:off x="7605488" y="2914658"/>
            <a:ext cx="3810001" cy="2549972"/>
          </a:xfrm>
          <a:prstGeom prst="wedgeEllipseCallout">
            <a:avLst>
              <a:gd name="adj1" fmla="val 49478"/>
              <a:gd name="adj2" fmla="val 57061"/>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 am hearing that you want to live a normal life. What does “normal” look like to you?”</a:t>
            </a:r>
          </a:p>
        </p:txBody>
      </p:sp>
    </p:spTree>
    <p:extLst>
      <p:ext uri="{BB962C8B-B14F-4D97-AF65-F5344CB8AC3E}">
        <p14:creationId xmlns:p14="http://schemas.microsoft.com/office/powerpoint/2010/main" val="80737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66518-4411-4B81-8EC3-A5D0D50D90DA}"/>
              </a:ext>
            </a:extLst>
          </p:cNvPr>
          <p:cNvSpPr>
            <a:spLocks noGrp="1"/>
          </p:cNvSpPr>
          <p:nvPr>
            <p:ph type="title"/>
          </p:nvPr>
        </p:nvSpPr>
        <p:spPr>
          <a:xfrm>
            <a:off x="511629" y="442228"/>
            <a:ext cx="11527064" cy="711200"/>
          </a:xfrm>
        </p:spPr>
        <p:txBody>
          <a:bodyPr>
            <a:normAutofit fontScale="90000"/>
          </a:bodyPr>
          <a:lstStyle/>
          <a:p>
            <a:r>
              <a:rPr lang="en-US" dirty="0">
                <a:solidFill>
                  <a:srgbClr val="C00000"/>
                </a:solidFill>
              </a:rPr>
              <a:t>A Case Study: Male Survivors on Fertility Preservation Conversations</a:t>
            </a:r>
          </a:p>
        </p:txBody>
      </p:sp>
      <p:sp>
        <p:nvSpPr>
          <p:cNvPr id="6" name="Content Placeholder 1">
            <a:extLst>
              <a:ext uri="{FF2B5EF4-FFF2-40B4-BE49-F238E27FC236}">
                <a16:creationId xmlns:a16="http://schemas.microsoft.com/office/drawing/2014/main" id="{AFAB27DF-54CB-4DF8-82C3-372A8558634B}"/>
              </a:ext>
            </a:extLst>
          </p:cNvPr>
          <p:cNvSpPr txBox="1">
            <a:spLocks/>
          </p:cNvSpPr>
          <p:nvPr/>
        </p:nvSpPr>
        <p:spPr bwMode="auto">
          <a:xfrm>
            <a:off x="511629" y="1451871"/>
            <a:ext cx="8534400" cy="892629"/>
          </a:xfrm>
          <a:prstGeom prst="rect">
            <a:avLst/>
          </a:prstGeom>
          <a:noFill/>
          <a:ln w="9525">
            <a:noFill/>
            <a:miter lim="800000"/>
            <a:headEnd/>
            <a:tailEnd/>
          </a:ln>
        </p:spPr>
        <p:txBody>
          <a:bodyPr vert="horz" wrap="square" lIns="130622" tIns="65311" rIns="130622" bIns="65311" numCol="1" anchor="t" anchorCtr="0" compatLnSpc="1">
            <a:prstTxWarp prst="textNoShape">
              <a:avLst/>
            </a:prstTxWarp>
          </a:bodyPr>
          <a:lstStyle>
            <a:lvl1pPr marL="130622" indent="0" algn="l" rtl="0" eaLnBrk="1" fontAlgn="base" hangingPunct="1">
              <a:spcBef>
                <a:spcPct val="20000"/>
              </a:spcBef>
              <a:spcAft>
                <a:spcPct val="0"/>
              </a:spcAft>
              <a:buChar char="•"/>
              <a:defRPr sz="2800">
                <a:solidFill>
                  <a:schemeClr val="tx1"/>
                </a:solidFill>
                <a:latin typeface="Arial" panose="020B0604020202020204" pitchFamily="34" charset="0"/>
                <a:ea typeface="ＭＳ Ｐゴシック" pitchFamily="-107" charset="-128"/>
                <a:cs typeface="Arial" panose="020B0604020202020204" pitchFamily="34" charset="0"/>
              </a:defRPr>
            </a:lvl1pPr>
            <a:lvl2pPr marL="1061304" indent="-408194" algn="l" rtl="0" eaLnBrk="1" fontAlgn="base" hangingPunct="1">
              <a:spcBef>
                <a:spcPct val="20000"/>
              </a:spcBef>
              <a:spcAft>
                <a:spcPct val="0"/>
              </a:spcAft>
              <a:buChar char="–"/>
              <a:defRPr sz="3100">
                <a:solidFill>
                  <a:schemeClr val="tx1"/>
                </a:solidFill>
                <a:latin typeface="Georgia"/>
                <a:ea typeface="ＭＳ Ｐゴシック" pitchFamily="-111" charset="-128"/>
                <a:cs typeface="Georgia"/>
              </a:defRPr>
            </a:lvl2pPr>
            <a:lvl3pPr marL="1632776" indent="-326555" algn="l" rtl="0" eaLnBrk="1" fontAlgn="base" hangingPunct="1">
              <a:spcBef>
                <a:spcPct val="20000"/>
              </a:spcBef>
              <a:spcAft>
                <a:spcPct val="0"/>
              </a:spcAft>
              <a:buChar char="•"/>
              <a:defRPr sz="2400">
                <a:solidFill>
                  <a:schemeClr val="tx1"/>
                </a:solidFill>
                <a:latin typeface="Georgia"/>
                <a:ea typeface="ＭＳ Ｐゴシック" pitchFamily="-111" charset="-128"/>
                <a:cs typeface="Georgia"/>
              </a:defRPr>
            </a:lvl3pPr>
            <a:lvl4pPr marL="2285886" indent="-326555" algn="l" rtl="0" eaLnBrk="1" fontAlgn="base" hangingPunct="1">
              <a:spcBef>
                <a:spcPct val="20000"/>
              </a:spcBef>
              <a:spcAft>
                <a:spcPct val="0"/>
              </a:spcAft>
              <a:buChar char="–"/>
              <a:defRPr sz="1700">
                <a:solidFill>
                  <a:schemeClr val="tx1"/>
                </a:solidFill>
                <a:latin typeface="Georgia"/>
                <a:ea typeface="ＭＳ Ｐゴシック" pitchFamily="-111" charset="-128"/>
                <a:cs typeface="Georgia"/>
              </a:defRPr>
            </a:lvl4pPr>
            <a:lvl5pPr marL="2938996" indent="-326555" algn="l" rtl="0" eaLnBrk="1" fontAlgn="base" hangingPunct="1">
              <a:spcBef>
                <a:spcPct val="20000"/>
              </a:spcBef>
              <a:spcAft>
                <a:spcPct val="0"/>
              </a:spcAft>
              <a:buChar char="»"/>
              <a:defRPr sz="1400">
                <a:solidFill>
                  <a:schemeClr val="tx1"/>
                </a:solidFill>
                <a:latin typeface="Georgia"/>
                <a:ea typeface="ＭＳ Ｐゴシック" pitchFamily="-111" charset="-128"/>
                <a:cs typeface="Georgia"/>
              </a:defRPr>
            </a:lvl5pPr>
            <a:lvl6pPr marL="3592106"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6pPr>
            <a:lvl7pPr marL="4245216"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7pPr>
            <a:lvl8pPr marL="4898327"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8pPr>
            <a:lvl9pPr marL="5551437"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9pPr>
          </a:lstStyle>
          <a:p>
            <a:pPr>
              <a:buFontTx/>
              <a:buNone/>
            </a:pPr>
            <a:r>
              <a:rPr lang="en-US" b="1" kern="0" dirty="0"/>
              <a:t>Chaos:</a:t>
            </a:r>
          </a:p>
        </p:txBody>
      </p:sp>
      <p:sp>
        <p:nvSpPr>
          <p:cNvPr id="8" name="Speech Bubble: Oval 7">
            <a:extLst>
              <a:ext uri="{FF2B5EF4-FFF2-40B4-BE49-F238E27FC236}">
                <a16:creationId xmlns:a16="http://schemas.microsoft.com/office/drawing/2014/main" id="{89CF9E86-C945-4B64-BD95-ED14B1F3CC9D}"/>
              </a:ext>
            </a:extLst>
          </p:cNvPr>
          <p:cNvSpPr/>
          <p:nvPr/>
        </p:nvSpPr>
        <p:spPr>
          <a:xfrm>
            <a:off x="1919368" y="943871"/>
            <a:ext cx="8711585" cy="3314700"/>
          </a:xfrm>
          <a:prstGeom prst="wedgeEllipseCallout">
            <a:avLst>
              <a:gd name="adj1" fmla="val -51502"/>
              <a:gd name="adj2" fmla="val 50599"/>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“Fertility preservation is awesome because it’s awesome, and it’s not good because of the chance that something bad might happen… Well, it’s cool but it’s, again, the risks there are probably high for parents and even the kid if they know what they’re talking about so….”</a:t>
            </a:r>
          </a:p>
        </p:txBody>
      </p:sp>
      <p:sp>
        <p:nvSpPr>
          <p:cNvPr id="9" name="Speech Bubble: Oval 8">
            <a:extLst>
              <a:ext uri="{FF2B5EF4-FFF2-40B4-BE49-F238E27FC236}">
                <a16:creationId xmlns:a16="http://schemas.microsoft.com/office/drawing/2014/main" id="{779D544D-3C73-4FA9-A4B0-468DC9B1ECFB}"/>
              </a:ext>
            </a:extLst>
          </p:cNvPr>
          <p:cNvSpPr/>
          <p:nvPr/>
        </p:nvSpPr>
        <p:spPr>
          <a:xfrm>
            <a:off x="4770811" y="3809078"/>
            <a:ext cx="7378700" cy="1902272"/>
          </a:xfrm>
          <a:prstGeom prst="wedgeEllipseCallout">
            <a:avLst>
              <a:gd name="adj1" fmla="val 49478"/>
              <a:gd name="adj2" fmla="val 57061"/>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“It sounds as if you might be unsure right now about whether fertility preservation was the right choice for you. It’s ok to feel unsure.”</a:t>
            </a:r>
          </a:p>
        </p:txBody>
      </p:sp>
    </p:spTree>
    <p:extLst>
      <p:ext uri="{BB962C8B-B14F-4D97-AF65-F5344CB8AC3E}">
        <p14:creationId xmlns:p14="http://schemas.microsoft.com/office/powerpoint/2010/main" val="152741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66518-4411-4B81-8EC3-A5D0D50D90DA}"/>
              </a:ext>
            </a:extLst>
          </p:cNvPr>
          <p:cNvSpPr>
            <a:spLocks noGrp="1"/>
          </p:cNvSpPr>
          <p:nvPr>
            <p:ph type="title"/>
          </p:nvPr>
        </p:nvSpPr>
        <p:spPr>
          <a:xfrm>
            <a:off x="439057" y="441873"/>
            <a:ext cx="11752943" cy="711200"/>
          </a:xfrm>
        </p:spPr>
        <p:txBody>
          <a:bodyPr>
            <a:normAutofit fontScale="90000"/>
          </a:bodyPr>
          <a:lstStyle/>
          <a:p>
            <a:r>
              <a:rPr lang="en-US" dirty="0">
                <a:solidFill>
                  <a:srgbClr val="C00000"/>
                </a:solidFill>
              </a:rPr>
              <a:t>A Case Study: Male Survivors on Fertility Preservation Conversations</a:t>
            </a:r>
          </a:p>
        </p:txBody>
      </p:sp>
      <p:sp>
        <p:nvSpPr>
          <p:cNvPr id="6" name="Content Placeholder 1">
            <a:extLst>
              <a:ext uri="{FF2B5EF4-FFF2-40B4-BE49-F238E27FC236}">
                <a16:creationId xmlns:a16="http://schemas.microsoft.com/office/drawing/2014/main" id="{AFAB27DF-54CB-4DF8-82C3-372A8558634B}"/>
              </a:ext>
            </a:extLst>
          </p:cNvPr>
          <p:cNvSpPr txBox="1">
            <a:spLocks/>
          </p:cNvSpPr>
          <p:nvPr/>
        </p:nvSpPr>
        <p:spPr bwMode="auto">
          <a:xfrm>
            <a:off x="159657" y="1319206"/>
            <a:ext cx="8534400" cy="892629"/>
          </a:xfrm>
          <a:prstGeom prst="rect">
            <a:avLst/>
          </a:prstGeom>
          <a:noFill/>
          <a:ln w="9525">
            <a:noFill/>
            <a:miter lim="800000"/>
            <a:headEnd/>
            <a:tailEnd/>
          </a:ln>
        </p:spPr>
        <p:txBody>
          <a:bodyPr vert="horz" wrap="square" lIns="130622" tIns="65311" rIns="130622" bIns="65311" numCol="1" anchor="t" anchorCtr="0" compatLnSpc="1">
            <a:prstTxWarp prst="textNoShape">
              <a:avLst/>
            </a:prstTxWarp>
          </a:bodyPr>
          <a:lstStyle>
            <a:lvl1pPr marL="130622" indent="0" algn="l" rtl="0" eaLnBrk="1" fontAlgn="base" hangingPunct="1">
              <a:spcBef>
                <a:spcPct val="20000"/>
              </a:spcBef>
              <a:spcAft>
                <a:spcPct val="0"/>
              </a:spcAft>
              <a:buChar char="•"/>
              <a:defRPr sz="2800">
                <a:solidFill>
                  <a:schemeClr val="tx1"/>
                </a:solidFill>
                <a:latin typeface="Arial" panose="020B0604020202020204" pitchFamily="34" charset="0"/>
                <a:ea typeface="ＭＳ Ｐゴシック" pitchFamily="-107" charset="-128"/>
                <a:cs typeface="Arial" panose="020B0604020202020204" pitchFamily="34" charset="0"/>
              </a:defRPr>
            </a:lvl1pPr>
            <a:lvl2pPr marL="1061304" indent="-408194" algn="l" rtl="0" eaLnBrk="1" fontAlgn="base" hangingPunct="1">
              <a:spcBef>
                <a:spcPct val="20000"/>
              </a:spcBef>
              <a:spcAft>
                <a:spcPct val="0"/>
              </a:spcAft>
              <a:buChar char="–"/>
              <a:defRPr sz="3100">
                <a:solidFill>
                  <a:schemeClr val="tx1"/>
                </a:solidFill>
                <a:latin typeface="Georgia"/>
                <a:ea typeface="ＭＳ Ｐゴシック" pitchFamily="-111" charset="-128"/>
                <a:cs typeface="Georgia"/>
              </a:defRPr>
            </a:lvl2pPr>
            <a:lvl3pPr marL="1632776" indent="-326555" algn="l" rtl="0" eaLnBrk="1" fontAlgn="base" hangingPunct="1">
              <a:spcBef>
                <a:spcPct val="20000"/>
              </a:spcBef>
              <a:spcAft>
                <a:spcPct val="0"/>
              </a:spcAft>
              <a:buChar char="•"/>
              <a:defRPr sz="2400">
                <a:solidFill>
                  <a:schemeClr val="tx1"/>
                </a:solidFill>
                <a:latin typeface="Georgia"/>
                <a:ea typeface="ＭＳ Ｐゴシック" pitchFamily="-111" charset="-128"/>
                <a:cs typeface="Georgia"/>
              </a:defRPr>
            </a:lvl3pPr>
            <a:lvl4pPr marL="2285886" indent="-326555" algn="l" rtl="0" eaLnBrk="1" fontAlgn="base" hangingPunct="1">
              <a:spcBef>
                <a:spcPct val="20000"/>
              </a:spcBef>
              <a:spcAft>
                <a:spcPct val="0"/>
              </a:spcAft>
              <a:buChar char="–"/>
              <a:defRPr sz="1700">
                <a:solidFill>
                  <a:schemeClr val="tx1"/>
                </a:solidFill>
                <a:latin typeface="Georgia"/>
                <a:ea typeface="ＭＳ Ｐゴシック" pitchFamily="-111" charset="-128"/>
                <a:cs typeface="Georgia"/>
              </a:defRPr>
            </a:lvl4pPr>
            <a:lvl5pPr marL="2938996" indent="-326555" algn="l" rtl="0" eaLnBrk="1" fontAlgn="base" hangingPunct="1">
              <a:spcBef>
                <a:spcPct val="20000"/>
              </a:spcBef>
              <a:spcAft>
                <a:spcPct val="0"/>
              </a:spcAft>
              <a:buChar char="»"/>
              <a:defRPr sz="1400">
                <a:solidFill>
                  <a:schemeClr val="tx1"/>
                </a:solidFill>
                <a:latin typeface="Georgia"/>
                <a:ea typeface="ＭＳ Ｐゴシック" pitchFamily="-111" charset="-128"/>
                <a:cs typeface="Georgia"/>
              </a:defRPr>
            </a:lvl5pPr>
            <a:lvl6pPr marL="3592106"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6pPr>
            <a:lvl7pPr marL="4245216"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7pPr>
            <a:lvl8pPr marL="4898327"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8pPr>
            <a:lvl9pPr marL="5551437" indent="-326555" algn="l" rtl="0" eaLnBrk="1" fontAlgn="base" hangingPunct="1">
              <a:spcBef>
                <a:spcPct val="20000"/>
              </a:spcBef>
              <a:spcAft>
                <a:spcPct val="0"/>
              </a:spcAft>
              <a:buChar char="»"/>
              <a:defRPr sz="2900">
                <a:solidFill>
                  <a:schemeClr val="tx1"/>
                </a:solidFill>
                <a:latin typeface="+mn-lt"/>
                <a:ea typeface="ＭＳ Ｐゴシック" pitchFamily="-111" charset="-128"/>
              </a:defRPr>
            </a:lvl9pPr>
          </a:lstStyle>
          <a:p>
            <a:pPr>
              <a:buFontTx/>
              <a:buNone/>
            </a:pPr>
            <a:r>
              <a:rPr lang="en-US" b="1" kern="0" dirty="0"/>
              <a:t>Quest:</a:t>
            </a:r>
          </a:p>
        </p:txBody>
      </p:sp>
      <p:sp>
        <p:nvSpPr>
          <p:cNvPr id="9" name="Speech Bubble: Oval 8">
            <a:extLst>
              <a:ext uri="{FF2B5EF4-FFF2-40B4-BE49-F238E27FC236}">
                <a16:creationId xmlns:a16="http://schemas.microsoft.com/office/drawing/2014/main" id="{779D544D-3C73-4FA9-A4B0-468DC9B1ECFB}"/>
              </a:ext>
            </a:extLst>
          </p:cNvPr>
          <p:cNvSpPr/>
          <p:nvPr/>
        </p:nvSpPr>
        <p:spPr>
          <a:xfrm>
            <a:off x="4122058" y="3239637"/>
            <a:ext cx="7924799" cy="2435686"/>
          </a:xfrm>
          <a:prstGeom prst="wedgeEllipseCallout">
            <a:avLst>
              <a:gd name="adj1" fmla="val 50806"/>
              <a:gd name="adj2" fmla="val 52679"/>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“It sounds as if you see yourself playing an active role in your life and that you are thinking about what is valuable and meaningful to you personally. Would you say that is true?”</a:t>
            </a:r>
          </a:p>
        </p:txBody>
      </p:sp>
      <p:sp>
        <p:nvSpPr>
          <p:cNvPr id="8" name="Speech Bubble: Oval 7">
            <a:extLst>
              <a:ext uri="{FF2B5EF4-FFF2-40B4-BE49-F238E27FC236}">
                <a16:creationId xmlns:a16="http://schemas.microsoft.com/office/drawing/2014/main" id="{89CF9E86-C945-4B64-BD95-ED14B1F3CC9D}"/>
              </a:ext>
            </a:extLst>
          </p:cNvPr>
          <p:cNvSpPr/>
          <p:nvPr/>
        </p:nvSpPr>
        <p:spPr>
          <a:xfrm>
            <a:off x="1563913" y="1066225"/>
            <a:ext cx="7772400" cy="2435686"/>
          </a:xfrm>
          <a:prstGeom prst="wedgeEllipseCallout">
            <a:avLst>
              <a:gd name="adj1" fmla="val -56853"/>
              <a:gd name="adj2" fmla="val 65697"/>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 appreciate my family so much. If I have the opportunity, I will seize it, and I will use it to the best of my ability. That’s why I [do/do not] want to preserve my fertility.”</a:t>
            </a:r>
          </a:p>
        </p:txBody>
      </p:sp>
    </p:spTree>
    <p:extLst>
      <p:ext uri="{BB962C8B-B14F-4D97-AF65-F5344CB8AC3E}">
        <p14:creationId xmlns:p14="http://schemas.microsoft.com/office/powerpoint/2010/main" val="287812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Living In Between. Mandy Archibald. Fall 2015 Intima.">
            <a:extLst>
              <a:ext uri="{FF2B5EF4-FFF2-40B4-BE49-F238E27FC236}">
                <a16:creationId xmlns:a16="http://schemas.microsoft.com/office/drawing/2014/main" id="{2560D4F0-A093-4BD7-8D98-61B7A09217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09" r="-1" b="-1"/>
          <a:stretch/>
        </p:blipFill>
        <p:spPr bwMode="auto">
          <a:xfrm>
            <a:off x="4117521" y="10"/>
            <a:ext cx="8074479"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3" name="Freeform: Shape 3078">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4" name="Freeform: Shape 3080">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49049DA-DB8B-45A1-870A-9BF35F86957F}"/>
              </a:ext>
            </a:extLst>
          </p:cNvPr>
          <p:cNvSpPr>
            <a:spLocks noGrp="1"/>
          </p:cNvSpPr>
          <p:nvPr>
            <p:ph type="title"/>
          </p:nvPr>
        </p:nvSpPr>
        <p:spPr>
          <a:xfrm>
            <a:off x="804672" y="365125"/>
            <a:ext cx="5266155" cy="1325563"/>
          </a:xfrm>
        </p:spPr>
        <p:txBody>
          <a:bodyPr>
            <a:normAutofit/>
          </a:bodyPr>
          <a:lstStyle/>
          <a:p>
            <a:r>
              <a:rPr lang="en-US"/>
              <a:t>Writing Prompt</a:t>
            </a:r>
            <a:endParaRPr lang="en-US" dirty="0"/>
          </a:p>
        </p:txBody>
      </p:sp>
      <p:sp>
        <p:nvSpPr>
          <p:cNvPr id="3" name="Content Placeholder 2">
            <a:extLst>
              <a:ext uri="{FF2B5EF4-FFF2-40B4-BE49-F238E27FC236}">
                <a16:creationId xmlns:a16="http://schemas.microsoft.com/office/drawing/2014/main" id="{1A5CB1CC-1AAB-4D4A-ACDF-F9E835894D4C}"/>
              </a:ext>
            </a:extLst>
          </p:cNvPr>
          <p:cNvSpPr>
            <a:spLocks noGrp="1"/>
          </p:cNvSpPr>
          <p:nvPr>
            <p:ph idx="1"/>
          </p:nvPr>
        </p:nvSpPr>
        <p:spPr>
          <a:xfrm>
            <a:off x="804672" y="2022601"/>
            <a:ext cx="4014216" cy="4154361"/>
          </a:xfrm>
        </p:spPr>
        <p:txBody>
          <a:bodyPr>
            <a:normAutofit/>
          </a:bodyPr>
          <a:lstStyle/>
          <a:p>
            <a:pPr marL="0" indent="0">
              <a:buNone/>
            </a:pPr>
            <a:r>
              <a:rPr lang="en-US" sz="2000" dirty="0"/>
              <a:t>Pick a disease. Create a fictionalized illness narrative about the disease (</a:t>
            </a:r>
            <a:r>
              <a:rPr lang="en-US" sz="2000" dirty="0" err="1"/>
              <a:t>ie</a:t>
            </a:r>
            <a:r>
              <a:rPr lang="en-US" sz="2000" dirty="0"/>
              <a:t>. using the first person, personification, etc.)</a:t>
            </a:r>
          </a:p>
        </p:txBody>
      </p:sp>
      <p:sp>
        <p:nvSpPr>
          <p:cNvPr id="9" name="TextBox 8">
            <a:extLst>
              <a:ext uri="{FF2B5EF4-FFF2-40B4-BE49-F238E27FC236}">
                <a16:creationId xmlns:a16="http://schemas.microsoft.com/office/drawing/2014/main" id="{8A414AF2-046B-41E2-9F22-85304F276A46}"/>
              </a:ext>
            </a:extLst>
          </p:cNvPr>
          <p:cNvSpPr txBox="1"/>
          <p:nvPr/>
        </p:nvSpPr>
        <p:spPr>
          <a:xfrm>
            <a:off x="9137727" y="6382214"/>
            <a:ext cx="3212592" cy="461665"/>
          </a:xfrm>
          <a:prstGeom prst="rect">
            <a:avLst/>
          </a:prstGeom>
          <a:noFill/>
        </p:spPr>
        <p:txBody>
          <a:bodyPr wrap="square">
            <a:spAutoFit/>
          </a:bodyPr>
          <a:lstStyle/>
          <a:p>
            <a:r>
              <a:rPr lang="en-US" sz="1200" dirty="0"/>
              <a:t>Living In-Between, Mandy Archibald</a:t>
            </a:r>
          </a:p>
          <a:p>
            <a:r>
              <a:rPr lang="en-US" sz="1200" dirty="0"/>
              <a:t>https://www.theintima.org/living-in-between</a:t>
            </a:r>
          </a:p>
        </p:txBody>
      </p:sp>
    </p:spTree>
    <p:extLst>
      <p:ext uri="{BB962C8B-B14F-4D97-AF65-F5344CB8AC3E}">
        <p14:creationId xmlns:p14="http://schemas.microsoft.com/office/powerpoint/2010/main" val="40463450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838200" y="1825625"/>
            <a:ext cx="10515600" cy="3613883"/>
          </a:xfrm>
        </p:spPr>
        <p:txBody>
          <a:bodyPr>
            <a:normAutofit fontScale="62500" lnSpcReduction="20000"/>
          </a:bodyPr>
          <a:lstStyle/>
          <a:p>
            <a:r>
              <a:rPr lang="en-US" dirty="0"/>
              <a:t>Charon, Rita. Narrative Medicine: Honoring the Stories of Illness. Oxford: Oxford UP, 2006. </a:t>
            </a:r>
          </a:p>
          <a:p>
            <a:r>
              <a:rPr lang="en-US" dirty="0"/>
              <a:t>Hawkins, Anne Hunsaker. </a:t>
            </a:r>
            <a:r>
              <a:rPr lang="en-US" i="1" dirty="0"/>
              <a:t>Reconstructing Illness: Studies in Pathography</a:t>
            </a:r>
            <a:r>
              <a:rPr lang="en-US" dirty="0"/>
              <a:t>. West Lafayette, IN: Purdue UP, 1993. </a:t>
            </a:r>
          </a:p>
          <a:p>
            <a:r>
              <a:rPr lang="en-US" dirty="0"/>
              <a:t>Kleinman, Arthur. </a:t>
            </a:r>
            <a:r>
              <a:rPr lang="en-US" i="1" dirty="0"/>
              <a:t>The Illness Narratives: Suffering, Healing, and the Human Condition</a:t>
            </a:r>
            <a:r>
              <a:rPr lang="en-US" dirty="0"/>
              <a:t>. New York: Basic, 1988. Print.</a:t>
            </a:r>
          </a:p>
          <a:p>
            <a:r>
              <a:rPr lang="en-US" dirty="0">
                <a:hlinkClick r:id="rId2"/>
              </a:rPr>
              <a:t>https://together4health.albertahealthservices.ca/pfccinaction</a:t>
            </a:r>
            <a:endParaRPr lang="en-US" dirty="0"/>
          </a:p>
          <a:p>
            <a:pPr algn="l"/>
            <a:r>
              <a:rPr lang="en-US" sz="2900" b="0" i="0" dirty="0">
                <a:solidFill>
                  <a:srgbClr val="392529"/>
                </a:solidFill>
                <a:effectLst/>
              </a:rPr>
              <a:t>Sontag, Susan. Illness as metaphor and AIDS and its metaphors. Farrar, Straus and Giroux. New York  1978</a:t>
            </a:r>
            <a:endParaRPr lang="en-US" b="0" i="0" dirty="0">
              <a:solidFill>
                <a:srgbClr val="392529"/>
              </a:solidFill>
              <a:effectLst/>
              <a:latin typeface="Arial Unicode MS"/>
            </a:endParaRPr>
          </a:p>
          <a:p>
            <a:r>
              <a:rPr lang="en-US" dirty="0" err="1"/>
              <a:t>Roher</a:t>
            </a:r>
            <a:r>
              <a:rPr lang="en-US" dirty="0"/>
              <a:t> SI, Gibson J, Gibson BE, Gupta AA. Listening through narratives: using a narrative approach when discussing fertility preservation options with young cancer patients. </a:t>
            </a:r>
            <a:r>
              <a:rPr lang="en-US" dirty="0" err="1"/>
              <a:t>Curr</a:t>
            </a:r>
            <a:r>
              <a:rPr lang="en-US" dirty="0"/>
              <a:t> Oncol. 2017 Feb;24(1):10-15. </a:t>
            </a:r>
            <a:r>
              <a:rPr lang="en-US" dirty="0" err="1"/>
              <a:t>doi</a:t>
            </a:r>
            <a:r>
              <a:rPr lang="en-US" dirty="0"/>
              <a:t>: 10.3747/co.24.3419. </a:t>
            </a:r>
            <a:r>
              <a:rPr lang="en-US" dirty="0" err="1"/>
              <a:t>Epub</a:t>
            </a:r>
            <a:r>
              <a:rPr lang="en-US" dirty="0"/>
              <a:t> 2017 Feb 27. PMID: 28270719; PMCID: PMC5330623.</a:t>
            </a:r>
          </a:p>
          <a:p>
            <a:r>
              <a:rPr lang="en-US" sz="2800" dirty="0"/>
              <a:t>Archibald, Mandy. Living In-Between. https://www.theintima.org/living-in-between</a:t>
            </a:r>
            <a:endParaRPr lang="en-US" dirty="0"/>
          </a:p>
          <a:p>
            <a:endParaRPr lang="en-US" dirty="0"/>
          </a:p>
        </p:txBody>
      </p: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3"/>
          <a:stretch>
            <a:fillRect/>
          </a:stretch>
        </p:blipFill>
        <p:spPr>
          <a:xfrm>
            <a:off x="274721" y="6201774"/>
            <a:ext cx="838200" cy="295275"/>
          </a:xfrm>
          <a:prstGeom prst="rect">
            <a:avLst/>
          </a:prstGeom>
        </p:spPr>
      </p:pic>
    </p:spTree>
    <p:extLst>
      <p:ext uri="{BB962C8B-B14F-4D97-AF65-F5344CB8AC3E}">
        <p14:creationId xmlns:p14="http://schemas.microsoft.com/office/powerpoint/2010/main" val="836427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8247</TotalTime>
  <Words>2085</Words>
  <Application>Microsoft Office PowerPoint</Application>
  <PresentationFormat>Widescreen</PresentationFormat>
  <Paragraphs>147</Paragraphs>
  <Slides>17</Slides>
  <Notes>11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Unicode MS</vt:lpstr>
      <vt:lpstr>BlinkMacSystemFont</vt:lpstr>
      <vt:lpstr>Calibri</vt:lpstr>
      <vt:lpstr>Calibri Light</vt:lpstr>
      <vt:lpstr>Wingdings</vt:lpstr>
      <vt:lpstr>Office Theme</vt:lpstr>
      <vt:lpstr>HLEQ 430: Narrative Medicine and Health Inequity Week 3: Diagnosing Illness Narratives</vt:lpstr>
      <vt:lpstr>The Authors Corner:  Ann Jurecic, Illness as Narrative</vt:lpstr>
      <vt:lpstr>“Where did [illness narratives] come from?   Why are we so interested in reading them now?   Why are so many people interested in writing them now?”      -Ann Jurecic, Illness as Narrative</vt:lpstr>
      <vt:lpstr>What are Illness Narratives?</vt:lpstr>
      <vt:lpstr>Disease vs. Illness</vt:lpstr>
      <vt:lpstr>The Medical Gaze</vt:lpstr>
      <vt:lpstr>Evolution of Medicine </vt:lpstr>
      <vt:lpstr>Evolution of Narrative </vt:lpstr>
      <vt:lpstr>Susan Sontag’s Illness as Metaphor (1978)</vt:lpstr>
      <vt:lpstr>PowerPoint Presentation</vt:lpstr>
      <vt:lpstr>Illness Narratives at the Bedside</vt:lpstr>
      <vt:lpstr>A Case Study: Male Survivors on Fertility Preservation Conversations</vt:lpstr>
      <vt:lpstr>A Case Study: Male Survivors on Fertility Preservation Conversations</vt:lpstr>
      <vt:lpstr>A Case Study: Male Survivors on Fertility Preservation Conversations</vt:lpstr>
      <vt:lpstr>A Case Study: Male Survivors on Fertility Preservation Conversations</vt:lpstr>
      <vt:lpstr>Writing Prompt</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Kenny_Charlie</dc:creator>
  <cp:lastModifiedBy>Paul, Trisha</cp:lastModifiedBy>
  <cp:revision>10</cp:revision>
  <cp:lastPrinted>2023-01-30T19:26:43Z</cp:lastPrinted>
  <dcterms:created xsi:type="dcterms:W3CDTF">2018-01-22T17:21:31Z</dcterms:created>
  <dcterms:modified xsi:type="dcterms:W3CDTF">2023-01-31T03:42:51Z</dcterms:modified>
</cp:coreProperties>
</file>