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859" r:id="rId3"/>
    <p:sldId id="866" r:id="rId4"/>
    <p:sldId id="863" r:id="rId5"/>
    <p:sldId id="261" r:id="rId6"/>
    <p:sldId id="865" r:id="rId7"/>
    <p:sldId id="864" r:id="rId8"/>
    <p:sldId id="867" r:id="rId9"/>
    <p:sldId id="266" r:id="rId1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77484" autoAdjust="0"/>
  </p:normalViewPr>
  <p:slideViewPr>
    <p:cSldViewPr snapToGrid="0" snapToObjects="1">
      <p:cViewPr>
        <p:scale>
          <a:sx n="50" d="100"/>
          <a:sy n="50" d="100"/>
        </p:scale>
        <p:origin x="1906" y="398"/>
      </p:cViewPr>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F992409-4A49-4EF0-BCC1-FAF85D9D8534}" type="datetimeFigureOut">
              <a:rPr lang="en-US" smtClean="0"/>
              <a:t>2/5/2023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B0BB951-959B-426E-A4A2-6E9109E5DF30}" type="slidenum">
              <a:rPr lang="en-US" smtClean="0"/>
              <a:t>‹#›</a:t>
            </a:fld>
            <a:endParaRPr lang="en-US"/>
          </a:p>
        </p:txBody>
      </p:sp>
    </p:spTree>
    <p:extLst>
      <p:ext uri="{BB962C8B-B14F-4D97-AF65-F5344CB8AC3E}">
        <p14:creationId xmlns:p14="http://schemas.microsoft.com/office/powerpoint/2010/main" val="560013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Major Depressive Disorder (MDD)</a:t>
            </a:r>
          </a:p>
          <a:p>
            <a:r>
              <a:rPr lang="en-US" dirty="0"/>
              <a:t>Incorporated into DSM-III in 1980</a:t>
            </a:r>
          </a:p>
          <a:p>
            <a:r>
              <a:rPr lang="en-US" dirty="0"/>
              <a:t>Depressed mood most of day, hopelessness, despair, fatigue, etc.</a:t>
            </a:r>
          </a:p>
          <a:p>
            <a:endParaRPr lang="en-US" dirty="0"/>
          </a:p>
          <a:p>
            <a:r>
              <a:rPr lang="en-US" dirty="0"/>
              <a:t>SIGECAPS:</a:t>
            </a:r>
          </a:p>
          <a:p>
            <a:r>
              <a:rPr lang="en-US" dirty="0"/>
              <a:t>PHQ9 screening form</a:t>
            </a:r>
          </a:p>
          <a:p>
            <a:r>
              <a:rPr lang="en-US" dirty="0"/>
              <a:t>At least 2 weeks of 5/9 symptoms (time parameter, criteria)</a:t>
            </a:r>
          </a:p>
          <a:p>
            <a:r>
              <a:rPr lang="en-US" dirty="0"/>
              <a:t>DSM V removed “Bereavement exclusion” (DSM-IV depression not diagnosed within 2mo of death of loved one)</a:t>
            </a:r>
          </a:p>
        </p:txBody>
      </p:sp>
      <p:sp>
        <p:nvSpPr>
          <p:cNvPr id="4" name="Slide Number Placeholder 3"/>
          <p:cNvSpPr>
            <a:spLocks noGrp="1"/>
          </p:cNvSpPr>
          <p:nvPr>
            <p:ph type="sldNum" sz="quarter" idx="5"/>
          </p:nvPr>
        </p:nvSpPr>
        <p:spPr/>
        <p:txBody>
          <a:bodyPr/>
          <a:lstStyle/>
          <a:p>
            <a:fld id="{3B0BB951-959B-426E-A4A2-6E9109E5DF30}" type="slidenum">
              <a:rPr lang="en-US" smtClean="0"/>
              <a:t>3</a:t>
            </a:fld>
            <a:endParaRPr lang="en-US"/>
          </a:p>
        </p:txBody>
      </p:sp>
    </p:spTree>
    <p:extLst>
      <p:ext uri="{BB962C8B-B14F-4D97-AF65-F5344CB8AC3E}">
        <p14:creationId xmlns:p14="http://schemas.microsoft.com/office/powerpoint/2010/main" val="3125502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0BB951-959B-426E-A4A2-6E9109E5DF30}" type="slidenum">
              <a:rPr lang="en-US" smtClean="0"/>
              <a:t>4</a:t>
            </a:fld>
            <a:endParaRPr lang="en-US"/>
          </a:p>
        </p:txBody>
      </p:sp>
    </p:spTree>
    <p:extLst>
      <p:ext uri="{BB962C8B-B14F-4D97-AF65-F5344CB8AC3E}">
        <p14:creationId xmlns:p14="http://schemas.microsoft.com/office/powerpoint/2010/main" val="997386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“bodily signs designed to expose something unusual and bad about the moral status of the signifier. The signs were cut or burnt into the body and advertised that the bearer was a slave, a criminal, or a traitor—a blemished person, ritually polluted, to be avoided, especially in public places.” –Erving Goffman</a:t>
            </a:r>
          </a:p>
          <a:p>
            <a:r>
              <a:rPr lang="en-US" dirty="0"/>
              <a:t>Now: “applied more to the disgrace itself than to the bodily evidence of it” (1-2)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Where does stigma originate from, and what influences stigma? Many kinds of stigma exist.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lvl="0"/>
            <a:r>
              <a:rPr lang="en-US" dirty="0">
                <a:effectLst/>
              </a:rPr>
              <a:t>What might some examples of visible stigma be? Of invisible stigma?</a:t>
            </a:r>
          </a:p>
          <a:p>
            <a:pPr lvl="0"/>
            <a:r>
              <a:rPr lang="en-US" dirty="0">
                <a:effectLst/>
              </a:rPr>
              <a:t>How might these experiences of stigma differ?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Goffman describes three types: </a:t>
            </a:r>
            <a:r>
              <a:rPr lang="en-US" b="0" i="0" dirty="0">
                <a:solidFill>
                  <a:srgbClr val="202124"/>
                </a:solidFill>
                <a:effectLst/>
                <a:latin typeface="Roboto" panose="02000000000000000000" pitchFamily="2" charset="0"/>
              </a:rPr>
              <a:t>(1) stigma associated with mental illness; (2) stigma associated with physical deformation; and (3) stigma attached to identification with a particular race, ethnicity, religion, ideology,</a:t>
            </a:r>
            <a:endParaRPr lang="en-US" dirty="0"/>
          </a:p>
          <a:p>
            <a:endParaRPr lang="en-US" dirty="0"/>
          </a:p>
        </p:txBody>
      </p:sp>
      <p:sp>
        <p:nvSpPr>
          <p:cNvPr id="4" name="Slide Number Placeholder 3"/>
          <p:cNvSpPr>
            <a:spLocks noGrp="1"/>
          </p:cNvSpPr>
          <p:nvPr>
            <p:ph type="sldNum" sz="quarter" idx="10"/>
          </p:nvPr>
        </p:nvSpPr>
        <p:spPr/>
        <p:txBody>
          <a:bodyPr/>
          <a:lstStyle/>
          <a:p>
            <a:fld id="{82B42EFC-0024-6143-96E1-1906436C642D}" type="slidenum">
              <a:rPr lang="en-US" smtClean="0"/>
              <a:t>5</a:t>
            </a:fld>
            <a:endParaRPr lang="en-US"/>
          </a:p>
        </p:txBody>
      </p:sp>
    </p:spTree>
    <p:extLst>
      <p:ext uri="{BB962C8B-B14F-4D97-AF65-F5344CB8AC3E}">
        <p14:creationId xmlns:p14="http://schemas.microsoft.com/office/powerpoint/2010/main" val="869872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0BB951-959B-426E-A4A2-6E9109E5DF30}" type="slidenum">
              <a:rPr lang="en-US" smtClean="0"/>
              <a:t>6</a:t>
            </a:fld>
            <a:endParaRPr lang="en-US"/>
          </a:p>
        </p:txBody>
      </p:sp>
    </p:spTree>
    <p:extLst>
      <p:ext uri="{BB962C8B-B14F-4D97-AF65-F5344CB8AC3E}">
        <p14:creationId xmlns:p14="http://schemas.microsoft.com/office/powerpoint/2010/main" val="3493851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C9845-DE57-EC42-B882-9029F5DFC6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1E251BA-476C-7843-AC72-59DE2DDD48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851E567-705B-544D-B6CC-72F4673A977E}"/>
              </a:ext>
            </a:extLst>
          </p:cNvPr>
          <p:cNvSpPr>
            <a:spLocks noGrp="1"/>
          </p:cNvSpPr>
          <p:nvPr>
            <p:ph type="dt" sz="half" idx="10"/>
          </p:nvPr>
        </p:nvSpPr>
        <p:spPr/>
        <p:txBody>
          <a:bodyPr/>
          <a:lstStyle/>
          <a:p>
            <a:fld id="{7D835CB2-702E-1548-8042-8346D4244CFF}" type="datetimeFigureOut">
              <a:rPr lang="en-US" smtClean="0"/>
              <a:t>2/5/2023</a:t>
            </a:fld>
            <a:endParaRPr lang="en-US"/>
          </a:p>
        </p:txBody>
      </p:sp>
      <p:sp>
        <p:nvSpPr>
          <p:cNvPr id="5" name="Footer Placeholder 4">
            <a:extLst>
              <a:ext uri="{FF2B5EF4-FFF2-40B4-BE49-F238E27FC236}">
                <a16:creationId xmlns:a16="http://schemas.microsoft.com/office/drawing/2014/main" id="{FF63060F-A1E3-4D46-9CFD-5508458794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6F6203-3F6B-564D-83C1-73C06BBF4DD8}"/>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2285904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CA4AA-89B6-FF45-9ADD-FDBF7404ED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36759B-C14A-264C-B3C8-9DF94CFD21D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3408C7-99DB-3B47-AEC8-94CE4A902D0D}"/>
              </a:ext>
            </a:extLst>
          </p:cNvPr>
          <p:cNvSpPr>
            <a:spLocks noGrp="1"/>
          </p:cNvSpPr>
          <p:nvPr>
            <p:ph type="dt" sz="half" idx="10"/>
          </p:nvPr>
        </p:nvSpPr>
        <p:spPr/>
        <p:txBody>
          <a:bodyPr/>
          <a:lstStyle/>
          <a:p>
            <a:fld id="{7D835CB2-702E-1548-8042-8346D4244CFF}" type="datetimeFigureOut">
              <a:rPr lang="en-US" smtClean="0"/>
              <a:t>2/5/2023</a:t>
            </a:fld>
            <a:endParaRPr lang="en-US"/>
          </a:p>
        </p:txBody>
      </p:sp>
      <p:sp>
        <p:nvSpPr>
          <p:cNvPr id="5" name="Footer Placeholder 4">
            <a:extLst>
              <a:ext uri="{FF2B5EF4-FFF2-40B4-BE49-F238E27FC236}">
                <a16:creationId xmlns:a16="http://schemas.microsoft.com/office/drawing/2014/main" id="{D84B30A2-BE6F-514B-AC0D-D740CC3AF6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91BE40-0101-DD4D-87C8-565C0B1D1185}"/>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635826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D618C-63EE-384F-B4A1-589977CFE2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2A02D99-9198-4043-8EB0-3CCD8ED333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E14CCB3-116A-EC42-A1CD-91A6A31CA8BB}"/>
              </a:ext>
            </a:extLst>
          </p:cNvPr>
          <p:cNvSpPr>
            <a:spLocks noGrp="1"/>
          </p:cNvSpPr>
          <p:nvPr>
            <p:ph type="dt" sz="half" idx="10"/>
          </p:nvPr>
        </p:nvSpPr>
        <p:spPr/>
        <p:txBody>
          <a:bodyPr/>
          <a:lstStyle/>
          <a:p>
            <a:fld id="{7D835CB2-702E-1548-8042-8346D4244CFF}" type="datetimeFigureOut">
              <a:rPr lang="en-US" smtClean="0"/>
              <a:t>2/5/2023</a:t>
            </a:fld>
            <a:endParaRPr lang="en-US"/>
          </a:p>
        </p:txBody>
      </p:sp>
      <p:sp>
        <p:nvSpPr>
          <p:cNvPr id="5" name="Footer Placeholder 4">
            <a:extLst>
              <a:ext uri="{FF2B5EF4-FFF2-40B4-BE49-F238E27FC236}">
                <a16:creationId xmlns:a16="http://schemas.microsoft.com/office/drawing/2014/main" id="{D5DEE058-EDD4-7E49-AB9B-7FC16432DC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E4D2FE-479E-C545-9319-F605F3E545FF}"/>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1551394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28783-88DF-5741-B83A-C08FCABA8F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E9C4AF-8E75-524D-A352-D44864E1194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7315C84-5EC1-DC45-BC48-4A5C9E4B520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91A00A7-1EFB-9C4D-9FE5-7695B9D2A166}"/>
              </a:ext>
            </a:extLst>
          </p:cNvPr>
          <p:cNvSpPr>
            <a:spLocks noGrp="1"/>
          </p:cNvSpPr>
          <p:nvPr>
            <p:ph type="dt" sz="half" idx="10"/>
          </p:nvPr>
        </p:nvSpPr>
        <p:spPr/>
        <p:txBody>
          <a:bodyPr/>
          <a:lstStyle/>
          <a:p>
            <a:fld id="{7D835CB2-702E-1548-8042-8346D4244CFF}" type="datetimeFigureOut">
              <a:rPr lang="en-US" smtClean="0"/>
              <a:t>2/5/2023</a:t>
            </a:fld>
            <a:endParaRPr lang="en-US"/>
          </a:p>
        </p:txBody>
      </p:sp>
      <p:sp>
        <p:nvSpPr>
          <p:cNvPr id="6" name="Footer Placeholder 5">
            <a:extLst>
              <a:ext uri="{FF2B5EF4-FFF2-40B4-BE49-F238E27FC236}">
                <a16:creationId xmlns:a16="http://schemas.microsoft.com/office/drawing/2014/main" id="{2D14659C-C36F-F74F-8FD0-59F7C8B313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29E56B-B6C4-0D45-A05F-D10ABFE791C7}"/>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2166562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2678E-220F-1446-9392-7CC517EFE89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A01710D-25E0-7B45-9A96-613E443407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BA49CC6-B9DF-554A-909E-D78EE1B7A77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5A3CA6-6899-714E-A638-FA192F27AD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B0DFCB7-9DBC-FF4D-82E7-837BAB9BFFF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50C5D4-E1E2-EB46-A527-FF15AF5E96C9}"/>
              </a:ext>
            </a:extLst>
          </p:cNvPr>
          <p:cNvSpPr>
            <a:spLocks noGrp="1"/>
          </p:cNvSpPr>
          <p:nvPr>
            <p:ph type="dt" sz="half" idx="10"/>
          </p:nvPr>
        </p:nvSpPr>
        <p:spPr/>
        <p:txBody>
          <a:bodyPr/>
          <a:lstStyle/>
          <a:p>
            <a:fld id="{7D835CB2-702E-1548-8042-8346D4244CFF}" type="datetimeFigureOut">
              <a:rPr lang="en-US" smtClean="0"/>
              <a:t>2/5/2023</a:t>
            </a:fld>
            <a:endParaRPr lang="en-US"/>
          </a:p>
        </p:txBody>
      </p:sp>
      <p:sp>
        <p:nvSpPr>
          <p:cNvPr id="8" name="Footer Placeholder 7">
            <a:extLst>
              <a:ext uri="{FF2B5EF4-FFF2-40B4-BE49-F238E27FC236}">
                <a16:creationId xmlns:a16="http://schemas.microsoft.com/office/drawing/2014/main" id="{A940E5E0-DDB9-2941-A4B5-45D4335E8D4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1DEE0EC-A51C-5443-A710-4AEA4A527BA0}"/>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3588994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D6FB7-394D-8C41-9B78-1134478E8D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33FD42-2C61-1E40-B9EE-9EDA4762FAC4}"/>
              </a:ext>
            </a:extLst>
          </p:cNvPr>
          <p:cNvSpPr>
            <a:spLocks noGrp="1"/>
          </p:cNvSpPr>
          <p:nvPr>
            <p:ph type="dt" sz="half" idx="10"/>
          </p:nvPr>
        </p:nvSpPr>
        <p:spPr/>
        <p:txBody>
          <a:bodyPr/>
          <a:lstStyle/>
          <a:p>
            <a:fld id="{7D835CB2-702E-1548-8042-8346D4244CFF}" type="datetimeFigureOut">
              <a:rPr lang="en-US" smtClean="0"/>
              <a:t>2/5/2023</a:t>
            </a:fld>
            <a:endParaRPr lang="en-US"/>
          </a:p>
        </p:txBody>
      </p:sp>
      <p:sp>
        <p:nvSpPr>
          <p:cNvPr id="4" name="Footer Placeholder 3">
            <a:extLst>
              <a:ext uri="{FF2B5EF4-FFF2-40B4-BE49-F238E27FC236}">
                <a16:creationId xmlns:a16="http://schemas.microsoft.com/office/drawing/2014/main" id="{19871FA3-AEE3-164B-A964-DE59BC01FE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7794C94-0F9A-474D-9E3F-FD4D9B0CDBC8}"/>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3173954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B05059-5AA9-6E48-927C-398603AC2E6D}"/>
              </a:ext>
            </a:extLst>
          </p:cNvPr>
          <p:cNvSpPr>
            <a:spLocks noGrp="1"/>
          </p:cNvSpPr>
          <p:nvPr>
            <p:ph type="dt" sz="half" idx="10"/>
          </p:nvPr>
        </p:nvSpPr>
        <p:spPr/>
        <p:txBody>
          <a:bodyPr/>
          <a:lstStyle/>
          <a:p>
            <a:fld id="{7D835CB2-702E-1548-8042-8346D4244CFF}" type="datetimeFigureOut">
              <a:rPr lang="en-US" smtClean="0"/>
              <a:t>2/5/2023</a:t>
            </a:fld>
            <a:endParaRPr lang="en-US"/>
          </a:p>
        </p:txBody>
      </p:sp>
      <p:sp>
        <p:nvSpPr>
          <p:cNvPr id="3" name="Footer Placeholder 2">
            <a:extLst>
              <a:ext uri="{FF2B5EF4-FFF2-40B4-BE49-F238E27FC236}">
                <a16:creationId xmlns:a16="http://schemas.microsoft.com/office/drawing/2014/main" id="{12B44E97-077B-4440-BC48-24BA926F4EA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21588FA-8648-C043-9EE6-612BA00D6616}"/>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3152337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0A5B7-9E11-AC47-AF00-C45E3564ED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0E64AF-5FEC-A944-AF0A-AC7A1112BB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BF5E89-A9FA-4F49-98C8-71B1040B5A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3E4B455-463A-5946-8965-8E7D1298ECD4}"/>
              </a:ext>
            </a:extLst>
          </p:cNvPr>
          <p:cNvSpPr>
            <a:spLocks noGrp="1"/>
          </p:cNvSpPr>
          <p:nvPr>
            <p:ph type="dt" sz="half" idx="10"/>
          </p:nvPr>
        </p:nvSpPr>
        <p:spPr/>
        <p:txBody>
          <a:bodyPr/>
          <a:lstStyle/>
          <a:p>
            <a:fld id="{7D835CB2-702E-1548-8042-8346D4244CFF}" type="datetimeFigureOut">
              <a:rPr lang="en-US" smtClean="0"/>
              <a:t>2/5/2023</a:t>
            </a:fld>
            <a:endParaRPr lang="en-US"/>
          </a:p>
        </p:txBody>
      </p:sp>
      <p:sp>
        <p:nvSpPr>
          <p:cNvPr id="6" name="Footer Placeholder 5">
            <a:extLst>
              <a:ext uri="{FF2B5EF4-FFF2-40B4-BE49-F238E27FC236}">
                <a16:creationId xmlns:a16="http://schemas.microsoft.com/office/drawing/2014/main" id="{07DFF018-3A98-344E-AF76-A3CCF5805D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C0D2CC-7BBC-B14A-8EFF-F3447796E608}"/>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1667290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4D142-C51A-C949-BEF6-742C55E6EC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1C14FCD-FB68-6647-8860-701A79DF67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803362F-9FA9-3247-BD6F-879DD77394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69E79D4-CCCE-1C47-8F47-4A144D2FCB6C}"/>
              </a:ext>
            </a:extLst>
          </p:cNvPr>
          <p:cNvSpPr>
            <a:spLocks noGrp="1"/>
          </p:cNvSpPr>
          <p:nvPr>
            <p:ph type="dt" sz="half" idx="10"/>
          </p:nvPr>
        </p:nvSpPr>
        <p:spPr/>
        <p:txBody>
          <a:bodyPr/>
          <a:lstStyle/>
          <a:p>
            <a:fld id="{7D835CB2-702E-1548-8042-8346D4244CFF}" type="datetimeFigureOut">
              <a:rPr lang="en-US" smtClean="0"/>
              <a:t>2/5/2023</a:t>
            </a:fld>
            <a:endParaRPr lang="en-US"/>
          </a:p>
        </p:txBody>
      </p:sp>
      <p:sp>
        <p:nvSpPr>
          <p:cNvPr id="6" name="Footer Placeholder 5">
            <a:extLst>
              <a:ext uri="{FF2B5EF4-FFF2-40B4-BE49-F238E27FC236}">
                <a16:creationId xmlns:a16="http://schemas.microsoft.com/office/drawing/2014/main" id="{7AE597D7-C89E-CA44-B4DA-867A1F29B3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28E7A4-D598-7A4F-93A2-0839F43B814F}"/>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3622666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B9565-2C30-FE41-B3BB-56FAD368980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2E2A35-E5AA-5642-9202-13F9567592F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390167-9A42-5A47-94D9-26F927EE75ED}"/>
              </a:ext>
            </a:extLst>
          </p:cNvPr>
          <p:cNvSpPr>
            <a:spLocks noGrp="1"/>
          </p:cNvSpPr>
          <p:nvPr>
            <p:ph type="dt" sz="half" idx="10"/>
          </p:nvPr>
        </p:nvSpPr>
        <p:spPr/>
        <p:txBody>
          <a:bodyPr/>
          <a:lstStyle/>
          <a:p>
            <a:fld id="{7D835CB2-702E-1548-8042-8346D4244CFF}" type="datetimeFigureOut">
              <a:rPr lang="en-US" smtClean="0"/>
              <a:t>2/5/2023</a:t>
            </a:fld>
            <a:endParaRPr lang="en-US"/>
          </a:p>
        </p:txBody>
      </p:sp>
      <p:sp>
        <p:nvSpPr>
          <p:cNvPr id="5" name="Footer Placeholder 4">
            <a:extLst>
              <a:ext uri="{FF2B5EF4-FFF2-40B4-BE49-F238E27FC236}">
                <a16:creationId xmlns:a16="http://schemas.microsoft.com/office/drawing/2014/main" id="{0945BEB9-60B6-B747-8AF9-479822F850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098F4B-2418-914C-90DF-AE23D27D695B}"/>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3891844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0C18CDE-B199-284B-98B4-0E2E9110E2A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F8CFB3D-8259-7E43-9B39-745498A29C4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9F9966-AA37-B24F-A96B-A70135A1FCA7}"/>
              </a:ext>
            </a:extLst>
          </p:cNvPr>
          <p:cNvSpPr>
            <a:spLocks noGrp="1"/>
          </p:cNvSpPr>
          <p:nvPr>
            <p:ph type="dt" sz="half" idx="10"/>
          </p:nvPr>
        </p:nvSpPr>
        <p:spPr/>
        <p:txBody>
          <a:bodyPr/>
          <a:lstStyle/>
          <a:p>
            <a:fld id="{7D835CB2-702E-1548-8042-8346D4244CFF}" type="datetimeFigureOut">
              <a:rPr lang="en-US" smtClean="0"/>
              <a:t>2/5/2023</a:t>
            </a:fld>
            <a:endParaRPr lang="en-US"/>
          </a:p>
        </p:txBody>
      </p:sp>
      <p:sp>
        <p:nvSpPr>
          <p:cNvPr id="5" name="Footer Placeholder 4">
            <a:extLst>
              <a:ext uri="{FF2B5EF4-FFF2-40B4-BE49-F238E27FC236}">
                <a16:creationId xmlns:a16="http://schemas.microsoft.com/office/drawing/2014/main" id="{952377D0-5822-DE4C-9E24-DEE4845497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B39AFE-D590-0D44-9392-0D2226C8EE17}"/>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3697656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5ED8C7-0DCD-324E-8F58-1E7252001C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3EC0CE-E5A7-C140-A828-323F9CE6AB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7887E6-4476-534E-A558-4BB9214174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835CB2-702E-1548-8042-8346D4244CFF}" type="datetimeFigureOut">
              <a:rPr lang="en-US" smtClean="0"/>
              <a:t>2/5/2023</a:t>
            </a:fld>
            <a:endParaRPr lang="en-US"/>
          </a:p>
        </p:txBody>
      </p:sp>
      <p:sp>
        <p:nvSpPr>
          <p:cNvPr id="5" name="Footer Placeholder 4">
            <a:extLst>
              <a:ext uri="{FF2B5EF4-FFF2-40B4-BE49-F238E27FC236}">
                <a16:creationId xmlns:a16="http://schemas.microsoft.com/office/drawing/2014/main" id="{4CA0DFB8-8E69-254D-8B0B-E028AAEBBA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F72BBAE-7BB2-884E-8C82-233249DF4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CA1585-54BA-414E-AE32-FCCC267E62D7}" type="slidenum">
              <a:rPr lang="en-US" smtClean="0"/>
              <a:t>‹#›</a:t>
            </a:fld>
            <a:endParaRPr lang="en-US"/>
          </a:p>
        </p:txBody>
      </p:sp>
      <p:pic>
        <p:nvPicPr>
          <p:cNvPr id="8" name="Picture 7">
            <a:extLst>
              <a:ext uri="{FF2B5EF4-FFF2-40B4-BE49-F238E27FC236}">
                <a16:creationId xmlns:a16="http://schemas.microsoft.com/office/drawing/2014/main" id="{B8144250-2348-9D4E-82C1-519A963ADC26}"/>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5740400"/>
            <a:ext cx="12192000" cy="1143000"/>
          </a:xfrm>
          <a:prstGeom prst="rect">
            <a:avLst/>
          </a:prstGeom>
        </p:spPr>
      </p:pic>
      <p:pic>
        <p:nvPicPr>
          <p:cNvPr id="9" name="Picture 8" descr="A close up of a logo&#10;&#10;Description automatically generated">
            <a:extLst>
              <a:ext uri="{FF2B5EF4-FFF2-40B4-BE49-F238E27FC236}">
                <a16:creationId xmlns:a16="http://schemas.microsoft.com/office/drawing/2014/main" id="{A46A35A7-E224-4647-8067-C0A5DDAA3F11}"/>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spTree>
    <p:extLst>
      <p:ext uri="{BB962C8B-B14F-4D97-AF65-F5344CB8AC3E}">
        <p14:creationId xmlns:p14="http://schemas.microsoft.com/office/powerpoint/2010/main" val="20430714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video" Target="https://www.youtube.com/embed/oI7Q7p7A5fk?start=49&amp;feature=oembed"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theintima.org/living-in-betwee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9A336-1D5E-504E-9FA4-7B2F92A9AC0E}"/>
              </a:ext>
            </a:extLst>
          </p:cNvPr>
          <p:cNvSpPr>
            <a:spLocks noGrp="1"/>
          </p:cNvSpPr>
          <p:nvPr>
            <p:ph type="ctrTitle"/>
          </p:nvPr>
        </p:nvSpPr>
        <p:spPr>
          <a:xfrm>
            <a:off x="1" y="1122363"/>
            <a:ext cx="12074768" cy="2387600"/>
          </a:xfrm>
        </p:spPr>
        <p:txBody>
          <a:bodyPr>
            <a:normAutofit/>
          </a:bodyPr>
          <a:lstStyle/>
          <a:p>
            <a:r>
              <a:rPr lang="en-US" sz="4000" dirty="0"/>
              <a:t>HLEQ 430: Narrative Medicine and Health Inequity</a:t>
            </a:r>
            <a:br>
              <a:rPr lang="en-US" sz="4000" dirty="0"/>
            </a:br>
            <a:r>
              <a:rPr lang="en-US" sz="4000" dirty="0"/>
              <a:t>Week 4: Living Beneath </a:t>
            </a:r>
            <a:r>
              <a:rPr lang="en-US" sz="4000" i="1" dirty="0"/>
              <a:t>The Bell Jar </a:t>
            </a:r>
            <a:br>
              <a:rPr lang="en-US" sz="4000" dirty="0"/>
            </a:br>
            <a:r>
              <a:rPr lang="en-US" sz="4000" dirty="0"/>
              <a:t>of Depression and Mental Illness</a:t>
            </a:r>
          </a:p>
        </p:txBody>
      </p:sp>
      <p:sp>
        <p:nvSpPr>
          <p:cNvPr id="3" name="Subtitle 2">
            <a:extLst>
              <a:ext uri="{FF2B5EF4-FFF2-40B4-BE49-F238E27FC236}">
                <a16:creationId xmlns:a16="http://schemas.microsoft.com/office/drawing/2014/main" id="{6D3630F8-3174-0941-9BE1-6DB252ABB2B5}"/>
              </a:ext>
            </a:extLst>
          </p:cNvPr>
          <p:cNvSpPr>
            <a:spLocks noGrp="1"/>
          </p:cNvSpPr>
          <p:nvPr>
            <p:ph type="subTitle" idx="1"/>
          </p:nvPr>
        </p:nvSpPr>
        <p:spPr/>
        <p:txBody>
          <a:bodyPr>
            <a:normAutofit/>
          </a:bodyPr>
          <a:lstStyle/>
          <a:p>
            <a:r>
              <a:rPr lang="en-US" sz="3000" dirty="0"/>
              <a:t>Trisha K. Paul, MD</a:t>
            </a:r>
          </a:p>
          <a:p>
            <a:r>
              <a:rPr lang="en-US" sz="3000" dirty="0"/>
              <a:t>Spring 2023</a:t>
            </a:r>
          </a:p>
        </p:txBody>
      </p:sp>
      <p:pic>
        <p:nvPicPr>
          <p:cNvPr id="4" name="Picture 3">
            <a:extLst>
              <a:ext uri="{FF2B5EF4-FFF2-40B4-BE49-F238E27FC236}">
                <a16:creationId xmlns:a16="http://schemas.microsoft.com/office/drawing/2014/main" id="{49564AB4-4E0B-4EE6-A5C4-659D7A209DE1}"/>
              </a:ext>
            </a:extLst>
          </p:cNvPr>
          <p:cNvPicPr>
            <a:picLocks noChangeAspect="1"/>
          </p:cNvPicPr>
          <p:nvPr/>
        </p:nvPicPr>
        <p:blipFill>
          <a:blip r:embed="rId2"/>
          <a:stretch>
            <a:fillRect/>
          </a:stretch>
        </p:blipFill>
        <p:spPr>
          <a:xfrm>
            <a:off x="274721" y="6201774"/>
            <a:ext cx="838200" cy="295275"/>
          </a:xfrm>
          <a:prstGeom prst="rect">
            <a:avLst/>
          </a:prstGeom>
        </p:spPr>
      </p:pic>
    </p:spTree>
    <p:extLst>
      <p:ext uri="{BB962C8B-B14F-4D97-AF65-F5344CB8AC3E}">
        <p14:creationId xmlns:p14="http://schemas.microsoft.com/office/powerpoint/2010/main" val="1751252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EAB15-7DBC-EAD5-68C0-2B3183D45D9B}"/>
              </a:ext>
            </a:extLst>
          </p:cNvPr>
          <p:cNvSpPr>
            <a:spLocks noGrp="1"/>
          </p:cNvSpPr>
          <p:nvPr>
            <p:ph type="title"/>
          </p:nvPr>
        </p:nvSpPr>
        <p:spPr/>
        <p:txBody>
          <a:bodyPr/>
          <a:lstStyle/>
          <a:p>
            <a:r>
              <a:rPr lang="en-US" dirty="0"/>
              <a:t>How We Diagnose Mental Illness</a:t>
            </a:r>
          </a:p>
        </p:txBody>
      </p:sp>
      <p:sp>
        <p:nvSpPr>
          <p:cNvPr id="3" name="Content Placeholder 2">
            <a:extLst>
              <a:ext uri="{FF2B5EF4-FFF2-40B4-BE49-F238E27FC236}">
                <a16:creationId xmlns:a16="http://schemas.microsoft.com/office/drawing/2014/main" id="{ABA40CC0-717E-F9C7-161D-B7889943B5E7}"/>
              </a:ext>
            </a:extLst>
          </p:cNvPr>
          <p:cNvSpPr>
            <a:spLocks noGrp="1"/>
          </p:cNvSpPr>
          <p:nvPr>
            <p:ph idx="1"/>
          </p:nvPr>
        </p:nvSpPr>
        <p:spPr>
          <a:xfrm>
            <a:off x="838200" y="1825625"/>
            <a:ext cx="10515600" cy="3770503"/>
          </a:xfrm>
        </p:spPr>
        <p:txBody>
          <a:bodyPr/>
          <a:lstStyle/>
          <a:p>
            <a:r>
              <a:rPr lang="en-US" dirty="0"/>
              <a:t>Diagnostic and Statistical Manual of Mental Disorders (DSM-V)</a:t>
            </a:r>
          </a:p>
          <a:p>
            <a:r>
              <a:rPr lang="en-US" dirty="0"/>
              <a:t>Currently in 5</a:t>
            </a:r>
            <a:r>
              <a:rPr lang="en-US" baseline="30000" dirty="0"/>
              <a:t>th</a:t>
            </a:r>
            <a:r>
              <a:rPr lang="en-US" dirty="0"/>
              <a:t> edition (published May 2013), TR</a:t>
            </a:r>
          </a:p>
          <a:p>
            <a:r>
              <a:rPr lang="en-US" dirty="0"/>
              <a:t>Used by mental health professionals in the U.S.</a:t>
            </a:r>
          </a:p>
          <a:p>
            <a:endParaRPr lang="en-US" dirty="0"/>
          </a:p>
          <a:p>
            <a:r>
              <a:rPr lang="en-US" dirty="0"/>
              <a:t>Included homosexuality until 1974 (DSM-II, seventh printing)</a:t>
            </a:r>
          </a:p>
          <a:p>
            <a:r>
              <a:rPr lang="en-US" dirty="0"/>
              <a:t>Asperger’s syndrome now part of Autism Spectrum Disorders</a:t>
            </a:r>
          </a:p>
        </p:txBody>
      </p:sp>
    </p:spTree>
    <p:extLst>
      <p:ext uri="{BB962C8B-B14F-4D97-AF65-F5344CB8AC3E}">
        <p14:creationId xmlns:p14="http://schemas.microsoft.com/office/powerpoint/2010/main" val="3428658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EAB15-7DBC-EAD5-68C0-2B3183D45D9B}"/>
              </a:ext>
            </a:extLst>
          </p:cNvPr>
          <p:cNvSpPr>
            <a:spLocks noGrp="1"/>
          </p:cNvSpPr>
          <p:nvPr>
            <p:ph type="title"/>
          </p:nvPr>
        </p:nvSpPr>
        <p:spPr/>
        <p:txBody>
          <a:bodyPr/>
          <a:lstStyle/>
          <a:p>
            <a:r>
              <a:rPr lang="en-US" dirty="0"/>
              <a:t>Depression, for example</a:t>
            </a:r>
          </a:p>
        </p:txBody>
      </p:sp>
      <p:pic>
        <p:nvPicPr>
          <p:cNvPr id="3074" name="Picture 2" descr="Beyond Blue by Alice Wang. Spring 2018 Intima">
            <a:extLst>
              <a:ext uri="{FF2B5EF4-FFF2-40B4-BE49-F238E27FC236}">
                <a16:creationId xmlns:a16="http://schemas.microsoft.com/office/drawing/2014/main" id="{DA23DAC3-3AE8-117C-B04F-B23D73F754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2441" y="0"/>
            <a:ext cx="5139559" cy="562811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AB125E8-42AB-CEE4-22BC-29249B57031F}"/>
              </a:ext>
            </a:extLst>
          </p:cNvPr>
          <p:cNvSpPr txBox="1"/>
          <p:nvPr/>
        </p:nvSpPr>
        <p:spPr>
          <a:xfrm>
            <a:off x="9137727" y="5264859"/>
            <a:ext cx="3212592" cy="461665"/>
          </a:xfrm>
          <a:prstGeom prst="rect">
            <a:avLst/>
          </a:prstGeom>
          <a:noFill/>
        </p:spPr>
        <p:txBody>
          <a:bodyPr wrap="square">
            <a:spAutoFit/>
          </a:bodyPr>
          <a:lstStyle/>
          <a:p>
            <a:r>
              <a:rPr lang="en-US" sz="1200" dirty="0"/>
              <a:t>Beyond Blue, Alice Wang</a:t>
            </a:r>
          </a:p>
          <a:p>
            <a:r>
              <a:rPr lang="en-US" sz="1200" dirty="0"/>
              <a:t>https://www.theintima.org/beyond-blue</a:t>
            </a:r>
          </a:p>
        </p:txBody>
      </p:sp>
    </p:spTree>
    <p:extLst>
      <p:ext uri="{BB962C8B-B14F-4D97-AF65-F5344CB8AC3E}">
        <p14:creationId xmlns:p14="http://schemas.microsoft.com/office/powerpoint/2010/main" val="63123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86E5E-31EA-6EDB-4DD3-0C04CAD046B9}"/>
              </a:ext>
            </a:extLst>
          </p:cNvPr>
          <p:cNvSpPr>
            <a:spLocks noGrp="1"/>
          </p:cNvSpPr>
          <p:nvPr>
            <p:ph type="title"/>
          </p:nvPr>
        </p:nvSpPr>
        <p:spPr/>
        <p:txBody>
          <a:bodyPr/>
          <a:lstStyle/>
          <a:p>
            <a:r>
              <a:rPr lang="en-US" dirty="0"/>
              <a:t>Considerations </a:t>
            </a:r>
          </a:p>
        </p:txBody>
      </p:sp>
      <p:sp>
        <p:nvSpPr>
          <p:cNvPr id="3" name="Content Placeholder 2">
            <a:extLst>
              <a:ext uri="{FF2B5EF4-FFF2-40B4-BE49-F238E27FC236}">
                <a16:creationId xmlns:a16="http://schemas.microsoft.com/office/drawing/2014/main" id="{973F166F-DBE4-F38E-303C-48E9D3CEECAE}"/>
              </a:ext>
            </a:extLst>
          </p:cNvPr>
          <p:cNvSpPr>
            <a:spLocks noGrp="1"/>
          </p:cNvSpPr>
          <p:nvPr>
            <p:ph idx="1"/>
          </p:nvPr>
        </p:nvSpPr>
        <p:spPr/>
        <p:txBody>
          <a:bodyPr/>
          <a:lstStyle/>
          <a:p>
            <a:endParaRPr lang="en-US" dirty="0"/>
          </a:p>
          <a:p>
            <a:r>
              <a:rPr lang="en-US" dirty="0"/>
              <a:t>Normal vs. Abnormal</a:t>
            </a:r>
          </a:p>
          <a:p>
            <a:r>
              <a:rPr lang="en-US" dirty="0"/>
              <a:t>Subjective distress</a:t>
            </a:r>
          </a:p>
          <a:p>
            <a:r>
              <a:rPr lang="en-US" dirty="0"/>
              <a:t>Functional impairment</a:t>
            </a:r>
          </a:p>
          <a:p>
            <a:r>
              <a:rPr lang="en-US" dirty="0"/>
              <a:t>How we treat</a:t>
            </a:r>
          </a:p>
          <a:p>
            <a:endParaRPr lang="en-US" dirty="0"/>
          </a:p>
          <a:p>
            <a:endParaRPr lang="en-US" dirty="0"/>
          </a:p>
        </p:txBody>
      </p:sp>
      <p:pic>
        <p:nvPicPr>
          <p:cNvPr id="1026" name="Picture 2" descr="Inner Fortitude by Ronald Walker. Spring 2018 Intima">
            <a:extLst>
              <a:ext uri="{FF2B5EF4-FFF2-40B4-BE49-F238E27FC236}">
                <a16:creationId xmlns:a16="http://schemas.microsoft.com/office/drawing/2014/main" id="{7A575C70-482E-4564-5729-95422A8104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5238" y="365125"/>
            <a:ext cx="4003767" cy="50323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C2D33CE-CDF5-E812-4BC2-07588EECF81C}"/>
              </a:ext>
            </a:extLst>
          </p:cNvPr>
          <p:cNvSpPr txBox="1"/>
          <p:nvPr/>
        </p:nvSpPr>
        <p:spPr>
          <a:xfrm>
            <a:off x="9137727" y="5264859"/>
            <a:ext cx="3212592" cy="461665"/>
          </a:xfrm>
          <a:prstGeom prst="rect">
            <a:avLst/>
          </a:prstGeom>
          <a:noFill/>
        </p:spPr>
        <p:txBody>
          <a:bodyPr wrap="square">
            <a:spAutoFit/>
          </a:bodyPr>
          <a:lstStyle/>
          <a:p>
            <a:r>
              <a:rPr lang="en-US" sz="1200" dirty="0"/>
              <a:t>Inner Fortitude, Ronald Walker</a:t>
            </a:r>
          </a:p>
          <a:p>
            <a:r>
              <a:rPr lang="en-US" sz="1200" dirty="0"/>
              <a:t>https://www.theintima.org/inner-fortitude</a:t>
            </a:r>
          </a:p>
        </p:txBody>
      </p:sp>
    </p:spTree>
    <p:extLst>
      <p:ext uri="{BB962C8B-B14F-4D97-AF65-F5344CB8AC3E}">
        <p14:creationId xmlns:p14="http://schemas.microsoft.com/office/powerpoint/2010/main" val="1612986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76AD4CF-9F44-E6BD-478B-FEEBDA0B2CEB}"/>
              </a:ext>
            </a:extLst>
          </p:cNvPr>
          <p:cNvPicPr>
            <a:picLocks noChangeAspect="1"/>
          </p:cNvPicPr>
          <p:nvPr/>
        </p:nvPicPr>
        <p:blipFill rotWithShape="1">
          <a:blip r:embed="rId3"/>
          <a:srcRect b="28211"/>
          <a:stretch/>
        </p:blipFill>
        <p:spPr>
          <a:xfrm>
            <a:off x="0" y="0"/>
            <a:ext cx="12192000" cy="7080738"/>
          </a:xfrm>
          <a:prstGeom prst="rect">
            <a:avLst/>
          </a:prstGeom>
        </p:spPr>
      </p:pic>
      <p:sp>
        <p:nvSpPr>
          <p:cNvPr id="3" name="Title 2"/>
          <p:cNvSpPr>
            <a:spLocks noGrp="1"/>
          </p:cNvSpPr>
          <p:nvPr>
            <p:ph type="title"/>
          </p:nvPr>
        </p:nvSpPr>
        <p:spPr>
          <a:xfrm>
            <a:off x="737616" y="2051847"/>
            <a:ext cx="10573512" cy="2754305"/>
          </a:xfrm>
          <a:solidFill>
            <a:srgbClr val="C00000"/>
          </a:solidFill>
        </p:spPr>
        <p:txBody>
          <a:bodyPr>
            <a:normAutofit/>
          </a:bodyPr>
          <a:lstStyle/>
          <a:p>
            <a:pPr algn="ctr"/>
            <a:r>
              <a:rPr lang="en-US" dirty="0">
                <a:solidFill>
                  <a:schemeClr val="bg1"/>
                </a:solidFill>
              </a:rPr>
              <a:t>Stigma: </a:t>
            </a:r>
            <a:br>
              <a:rPr lang="en-US" dirty="0">
                <a:solidFill>
                  <a:schemeClr val="bg1"/>
                </a:solidFill>
              </a:rPr>
            </a:br>
            <a:r>
              <a:rPr lang="en-US" dirty="0">
                <a:solidFill>
                  <a:schemeClr val="bg1"/>
                </a:solidFill>
              </a:rPr>
              <a:t>“to carve, to mark as a sign of shame, punishment or disgrace”</a:t>
            </a:r>
            <a:br>
              <a:rPr lang="en-US" dirty="0">
                <a:solidFill>
                  <a:schemeClr val="bg1"/>
                </a:solidFill>
              </a:rPr>
            </a:br>
            <a:r>
              <a:rPr lang="en-US" dirty="0">
                <a:solidFill>
                  <a:schemeClr val="bg1"/>
                </a:solidFill>
              </a:rPr>
              <a:t>-Erving Goffman</a:t>
            </a:r>
          </a:p>
        </p:txBody>
      </p:sp>
      <p:sp>
        <p:nvSpPr>
          <p:cNvPr id="6" name="TextBox 5">
            <a:extLst>
              <a:ext uri="{FF2B5EF4-FFF2-40B4-BE49-F238E27FC236}">
                <a16:creationId xmlns:a16="http://schemas.microsoft.com/office/drawing/2014/main" id="{6BCE4527-FE64-69EB-1EB0-27162B8F8A62}"/>
              </a:ext>
            </a:extLst>
          </p:cNvPr>
          <p:cNvSpPr txBox="1"/>
          <p:nvPr/>
        </p:nvSpPr>
        <p:spPr>
          <a:xfrm>
            <a:off x="6962307" y="6211668"/>
            <a:ext cx="6096000" cy="646331"/>
          </a:xfrm>
          <a:prstGeom prst="rect">
            <a:avLst/>
          </a:prstGeom>
          <a:noFill/>
        </p:spPr>
        <p:txBody>
          <a:bodyPr wrap="square">
            <a:spAutoFit/>
          </a:bodyPr>
          <a:lstStyle/>
          <a:p>
            <a:pPr algn="ctr"/>
            <a:r>
              <a:rPr lang="en-US" b="0" i="1" u="none" strike="noStrike" dirty="0">
                <a:solidFill>
                  <a:schemeClr val="bg1"/>
                </a:solidFill>
                <a:effectLst/>
                <a:latin typeface="proxima-nova"/>
              </a:rPr>
              <a:t>Side Effects, Tina La Porta</a:t>
            </a:r>
          </a:p>
          <a:p>
            <a:pPr algn="ctr"/>
            <a:r>
              <a:rPr lang="en-US" b="0" i="0" u="none" strike="noStrike" dirty="0">
                <a:solidFill>
                  <a:schemeClr val="bg1"/>
                </a:solidFill>
                <a:effectLst/>
                <a:latin typeface="proxima-nova"/>
              </a:rPr>
              <a:t>https://www.theintima.org/new-page-19</a:t>
            </a:r>
          </a:p>
        </p:txBody>
      </p:sp>
    </p:spTree>
    <p:extLst>
      <p:ext uri="{BB962C8B-B14F-4D97-AF65-F5344CB8AC3E}">
        <p14:creationId xmlns:p14="http://schemas.microsoft.com/office/powerpoint/2010/main" val="3109255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6CCE4-68FE-BB97-AC97-27429823DE4D}"/>
              </a:ext>
            </a:extLst>
          </p:cNvPr>
          <p:cNvSpPr>
            <a:spLocks noGrp="1"/>
          </p:cNvSpPr>
          <p:nvPr>
            <p:ph type="title"/>
          </p:nvPr>
        </p:nvSpPr>
        <p:spPr/>
        <p:txBody>
          <a:bodyPr/>
          <a:lstStyle/>
          <a:p>
            <a:r>
              <a:rPr lang="en-US" dirty="0"/>
              <a:t>Cognitive Behavioral Therapy (CBT)</a:t>
            </a:r>
          </a:p>
        </p:txBody>
      </p:sp>
      <p:pic>
        <p:nvPicPr>
          <p:cNvPr id="2050" name="Picture 2" descr="Cognitive Behavior Therapy for Arthritis">
            <a:extLst>
              <a:ext uri="{FF2B5EF4-FFF2-40B4-BE49-F238E27FC236}">
                <a16:creationId xmlns:a16="http://schemas.microsoft.com/office/drawing/2014/main" id="{67FD5D34-B098-4B8F-606F-D5CDD14AA4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786" y="1327547"/>
            <a:ext cx="6404428" cy="420290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12142DC-E2D9-3419-F803-15D68129FD9B}"/>
              </a:ext>
            </a:extLst>
          </p:cNvPr>
          <p:cNvSpPr txBox="1"/>
          <p:nvPr/>
        </p:nvSpPr>
        <p:spPr>
          <a:xfrm>
            <a:off x="9298214" y="4941693"/>
            <a:ext cx="3212592" cy="646331"/>
          </a:xfrm>
          <a:prstGeom prst="rect">
            <a:avLst/>
          </a:prstGeom>
          <a:noFill/>
        </p:spPr>
        <p:txBody>
          <a:bodyPr wrap="square">
            <a:spAutoFit/>
          </a:bodyPr>
          <a:lstStyle/>
          <a:p>
            <a:r>
              <a:rPr lang="en-US" sz="1200" dirty="0"/>
              <a:t>https://creakyjoints.org/living-with-arthritis/mental-health/cognitive-behavioral-therapy-for-arthritis/</a:t>
            </a:r>
          </a:p>
        </p:txBody>
      </p:sp>
    </p:spTree>
    <p:extLst>
      <p:ext uri="{BB962C8B-B14F-4D97-AF65-F5344CB8AC3E}">
        <p14:creationId xmlns:p14="http://schemas.microsoft.com/office/powerpoint/2010/main" val="2873365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344566F-D1AC-1A98-BA5C-C4FFB004C65B}"/>
              </a:ext>
            </a:extLst>
          </p:cNvPr>
          <p:cNvPicPr>
            <a:picLocks noChangeAspect="1"/>
          </p:cNvPicPr>
          <p:nvPr/>
        </p:nvPicPr>
        <p:blipFill>
          <a:blip r:embed="rId2"/>
          <a:stretch>
            <a:fillRect/>
          </a:stretch>
        </p:blipFill>
        <p:spPr>
          <a:xfrm>
            <a:off x="838200" y="365125"/>
            <a:ext cx="7912608" cy="5275072"/>
          </a:xfrm>
          <a:prstGeom prst="rect">
            <a:avLst/>
          </a:prstGeom>
        </p:spPr>
      </p:pic>
      <p:sp>
        <p:nvSpPr>
          <p:cNvPr id="5" name="TextBox 4">
            <a:extLst>
              <a:ext uri="{FF2B5EF4-FFF2-40B4-BE49-F238E27FC236}">
                <a16:creationId xmlns:a16="http://schemas.microsoft.com/office/drawing/2014/main" id="{9C79DE13-C5DA-2144-64B1-B5D5689BC20C}"/>
              </a:ext>
            </a:extLst>
          </p:cNvPr>
          <p:cNvSpPr txBox="1"/>
          <p:nvPr/>
        </p:nvSpPr>
        <p:spPr>
          <a:xfrm>
            <a:off x="8865108" y="5178532"/>
            <a:ext cx="3212592" cy="461665"/>
          </a:xfrm>
          <a:prstGeom prst="rect">
            <a:avLst/>
          </a:prstGeom>
          <a:noFill/>
        </p:spPr>
        <p:txBody>
          <a:bodyPr wrap="square">
            <a:spAutoFit/>
          </a:bodyPr>
          <a:lstStyle/>
          <a:p>
            <a:r>
              <a:rPr lang="en-US" sz="1200" dirty="0"/>
              <a:t>https://www.verywellmind.com/what-is-cognitive-behavior-therapy-2795747</a:t>
            </a:r>
          </a:p>
        </p:txBody>
      </p:sp>
    </p:spTree>
    <p:extLst>
      <p:ext uri="{BB962C8B-B14F-4D97-AF65-F5344CB8AC3E}">
        <p14:creationId xmlns:p14="http://schemas.microsoft.com/office/powerpoint/2010/main" val="832813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3C3B7-0888-33AA-7F0D-29164E8885A4}"/>
              </a:ext>
            </a:extLst>
          </p:cNvPr>
          <p:cNvSpPr>
            <a:spLocks noGrp="1"/>
          </p:cNvSpPr>
          <p:nvPr>
            <p:ph type="title"/>
          </p:nvPr>
        </p:nvSpPr>
        <p:spPr>
          <a:xfrm>
            <a:off x="838200" y="681580"/>
            <a:ext cx="10515600" cy="1325563"/>
          </a:xfrm>
        </p:spPr>
        <p:txBody>
          <a:bodyPr>
            <a:normAutofit fontScale="90000"/>
          </a:bodyPr>
          <a:lstStyle/>
          <a:p>
            <a:r>
              <a:rPr lang="en-US" dirty="0"/>
              <a:t>Mental Health Stigma Rooted in Korean Culture: </a:t>
            </a:r>
            <a:br>
              <a:rPr lang="en-US" dirty="0"/>
            </a:br>
            <a:r>
              <a:rPr lang="en-US" dirty="0"/>
              <a:t>A Korean American's visual reflection</a:t>
            </a:r>
            <a:br>
              <a:rPr lang="en-US" dirty="0"/>
            </a:br>
            <a:endParaRPr lang="en-US" dirty="0"/>
          </a:p>
        </p:txBody>
      </p:sp>
      <p:pic>
        <p:nvPicPr>
          <p:cNvPr id="4" name="Online Media 3" title="Mental Health Stigma Rooted in Korean Culture: A Korean American's visual reflection by Julie Hwang.">
            <a:hlinkClick r:id="" action="ppaction://media"/>
            <a:extLst>
              <a:ext uri="{FF2B5EF4-FFF2-40B4-BE49-F238E27FC236}">
                <a16:creationId xmlns:a16="http://schemas.microsoft.com/office/drawing/2014/main" id="{96E3F0B1-D6D3-B383-1BD5-516EECAF7704}"/>
              </a:ext>
            </a:extLst>
          </p:cNvPr>
          <p:cNvPicPr>
            <a:picLocks noGrp="1" noRot="1" noChangeAspect="1"/>
          </p:cNvPicPr>
          <p:nvPr>
            <p:ph idx="1"/>
            <a:videoFile r:link="rId1"/>
          </p:nvPr>
        </p:nvPicPr>
        <p:blipFill>
          <a:blip r:embed="rId3"/>
          <a:stretch>
            <a:fillRect/>
          </a:stretch>
        </p:blipFill>
        <p:spPr>
          <a:xfrm>
            <a:off x="2908050" y="1795064"/>
            <a:ext cx="6669087" cy="3768289"/>
          </a:xfrm>
          <a:prstGeom prst="rect">
            <a:avLst/>
          </a:prstGeom>
        </p:spPr>
      </p:pic>
    </p:spTree>
    <p:extLst>
      <p:ext uri="{BB962C8B-B14F-4D97-AF65-F5344CB8AC3E}">
        <p14:creationId xmlns:p14="http://schemas.microsoft.com/office/powerpoint/2010/main" val="2316354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4F45D-9ED6-4749-90F2-4D92F41A2837}"/>
              </a:ext>
            </a:extLst>
          </p:cNvPr>
          <p:cNvSpPr>
            <a:spLocks noGrp="1"/>
          </p:cNvSpPr>
          <p:nvPr>
            <p:ph type="title"/>
          </p:nvPr>
        </p:nvSpPr>
        <p:spPr/>
        <p:txBody>
          <a:bodyPr/>
          <a:lstStyle/>
          <a:p>
            <a:r>
              <a:rPr lang="en-US" dirty="0"/>
              <a:t>Works Cited</a:t>
            </a:r>
          </a:p>
        </p:txBody>
      </p:sp>
      <p:sp>
        <p:nvSpPr>
          <p:cNvPr id="3" name="Content Placeholder 2">
            <a:extLst>
              <a:ext uri="{FF2B5EF4-FFF2-40B4-BE49-F238E27FC236}">
                <a16:creationId xmlns:a16="http://schemas.microsoft.com/office/drawing/2014/main" id="{AA37A2BC-A6A7-4273-AD01-0A14B2B0B036}"/>
              </a:ext>
            </a:extLst>
          </p:cNvPr>
          <p:cNvSpPr>
            <a:spLocks noGrp="1"/>
          </p:cNvSpPr>
          <p:nvPr>
            <p:ph idx="1"/>
          </p:nvPr>
        </p:nvSpPr>
        <p:spPr>
          <a:xfrm>
            <a:off x="838200" y="1825625"/>
            <a:ext cx="10515600" cy="3613883"/>
          </a:xfrm>
        </p:spPr>
        <p:txBody>
          <a:bodyPr>
            <a:normAutofit/>
          </a:bodyPr>
          <a:lstStyle/>
          <a:p>
            <a:r>
              <a:rPr lang="en-US" sz="1800" dirty="0"/>
              <a:t>Alice Wang</a:t>
            </a:r>
            <a:r>
              <a:rPr lang="en-US" dirty="0"/>
              <a:t>, </a:t>
            </a:r>
            <a:r>
              <a:rPr lang="en-US" sz="1800" dirty="0"/>
              <a:t>Beyond Blue. https://www.theintima.org/beyond-blue</a:t>
            </a:r>
          </a:p>
          <a:p>
            <a:r>
              <a:rPr lang="en-US" sz="1800" b="0" i="1" u="none" strike="noStrike" dirty="0">
                <a:effectLst/>
              </a:rPr>
              <a:t>Tina La Porta, Side Effects. </a:t>
            </a:r>
            <a:r>
              <a:rPr lang="en-US" sz="1800" b="0" i="0" u="none" strike="noStrike" dirty="0">
                <a:effectLst/>
              </a:rPr>
              <a:t>https://www.theintima.org/new-page-19</a:t>
            </a:r>
          </a:p>
          <a:p>
            <a:r>
              <a:rPr lang="en-US" sz="1800" dirty="0"/>
              <a:t>https://creakyjoints.org/living-with-arthritis/mental-health/cognitive-behavioral-therapy-for-arthritis/</a:t>
            </a:r>
          </a:p>
          <a:p>
            <a:r>
              <a:rPr lang="en-US" sz="1800" dirty="0"/>
              <a:t>https://www.verywellmind.com/what-is-cognitive-behavior-therapy-2795747</a:t>
            </a:r>
          </a:p>
          <a:p>
            <a:r>
              <a:rPr lang="en-US" sz="1800" dirty="0"/>
              <a:t>Mandy Archibald. Living In-Between. </a:t>
            </a:r>
            <a:r>
              <a:rPr lang="en-US" sz="1800" dirty="0">
                <a:hlinkClick r:id="rId2"/>
              </a:rPr>
              <a:t>https://www.theintima.org/living-in-between</a:t>
            </a:r>
            <a:endParaRPr lang="en-US" sz="1800" dirty="0"/>
          </a:p>
          <a:p>
            <a:r>
              <a:rPr lang="en-US" sz="1800" dirty="0"/>
              <a:t>Julie Hwang, MENTAL HEALTH STIGMA ROOTED IN KOREAN CULTURE: A Korean American's visual reflection using Hangul, the Korean alphabet. https://www.theintima.org/mental-health-stigma-rooted-in-korean-culture-julie-hwang</a:t>
            </a:r>
          </a:p>
          <a:p>
            <a:endParaRPr lang="en-US" dirty="0"/>
          </a:p>
        </p:txBody>
      </p:sp>
      <p:pic>
        <p:nvPicPr>
          <p:cNvPr id="4" name="Picture 3">
            <a:extLst>
              <a:ext uri="{FF2B5EF4-FFF2-40B4-BE49-F238E27FC236}">
                <a16:creationId xmlns:a16="http://schemas.microsoft.com/office/drawing/2014/main" id="{65BBC21E-5255-4B36-B665-A220F000FD6F}"/>
              </a:ext>
            </a:extLst>
          </p:cNvPr>
          <p:cNvPicPr>
            <a:picLocks noChangeAspect="1"/>
          </p:cNvPicPr>
          <p:nvPr/>
        </p:nvPicPr>
        <p:blipFill>
          <a:blip r:embed="rId3"/>
          <a:stretch>
            <a:fillRect/>
          </a:stretch>
        </p:blipFill>
        <p:spPr>
          <a:xfrm>
            <a:off x="274721" y="6201774"/>
            <a:ext cx="838200" cy="295275"/>
          </a:xfrm>
          <a:prstGeom prst="rect">
            <a:avLst/>
          </a:prstGeom>
        </p:spPr>
      </p:pic>
    </p:spTree>
    <p:extLst>
      <p:ext uri="{BB962C8B-B14F-4D97-AF65-F5344CB8AC3E}">
        <p14:creationId xmlns:p14="http://schemas.microsoft.com/office/powerpoint/2010/main" val="8364275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9978</TotalTime>
  <Words>540</Words>
  <Application>Microsoft Office PowerPoint</Application>
  <PresentationFormat>Widescreen</PresentationFormat>
  <Paragraphs>56</Paragraphs>
  <Slides>9</Slides>
  <Notes>4</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proxima-nova</vt:lpstr>
      <vt:lpstr>Roboto</vt:lpstr>
      <vt:lpstr>Office Theme</vt:lpstr>
      <vt:lpstr>HLEQ 430: Narrative Medicine and Health Inequity Week 4: Living Beneath The Bell Jar  of Depression and Mental Illness</vt:lpstr>
      <vt:lpstr>How We Diagnose Mental Illness</vt:lpstr>
      <vt:lpstr>Depression, for example</vt:lpstr>
      <vt:lpstr>Considerations </vt:lpstr>
      <vt:lpstr>Stigma:  “to carve, to mark as a sign of shame, punishment or disgrace” -Erving Goffman</vt:lpstr>
      <vt:lpstr>Cognitive Behavioral Therapy (CBT)</vt:lpstr>
      <vt:lpstr>PowerPoint Presentation</vt:lpstr>
      <vt:lpstr>Mental Health Stigma Rooted in Korean Culture:  A Korean American's visual reflection </vt:lpstr>
      <vt:lpstr>Works Cited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Kenny_Charlie</dc:creator>
  <cp:lastModifiedBy>Paul, Trisha</cp:lastModifiedBy>
  <cp:revision>15</cp:revision>
  <cp:lastPrinted>2023-01-30T19:26:43Z</cp:lastPrinted>
  <dcterms:created xsi:type="dcterms:W3CDTF">2018-01-22T17:21:31Z</dcterms:created>
  <dcterms:modified xsi:type="dcterms:W3CDTF">2023-02-07T09:41:01Z</dcterms:modified>
</cp:coreProperties>
</file>