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878" r:id="rId3"/>
    <p:sldId id="859" r:id="rId4"/>
    <p:sldId id="870" r:id="rId5"/>
    <p:sldId id="880" r:id="rId6"/>
    <p:sldId id="872" r:id="rId7"/>
    <p:sldId id="873" r:id="rId8"/>
    <p:sldId id="871" r:id="rId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7484" autoAdjust="0"/>
  </p:normalViewPr>
  <p:slideViewPr>
    <p:cSldViewPr snapToGrid="0" snapToObjects="1">
      <p:cViewPr varScale="1">
        <p:scale>
          <a:sx n="66" d="100"/>
          <a:sy n="66" d="100"/>
        </p:scale>
        <p:origin x="1301" y="58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F992409-4A49-4EF0-BCC1-FAF85D9D8534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B0BB951-959B-426E-A4A2-6E9109E5D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013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https://www.pexels.com/photo/brave-doctor-in-flying-superhero-cape-with-fist-stretched-6303759/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BB951-959B-426E-A4A2-6E9109E5DF3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369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don’t appreciate you saying that </a:t>
            </a:r>
          </a:p>
          <a:p>
            <a:r>
              <a:rPr lang="en-US" dirty="0"/>
              <a:t>It’s hard for me to hear you say that</a:t>
            </a:r>
          </a:p>
          <a:p>
            <a:r>
              <a:rPr lang="en-US" dirty="0"/>
              <a:t>Can you tell me more about…?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BB951-959B-426E-A4A2-6E9109E5DF3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689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 away the “two world” component </a:t>
            </a:r>
          </a:p>
          <a:p>
            <a:r>
              <a:rPr lang="en-US" dirty="0"/>
              <a:t>Find similarities with patients to have sympathy/empathy</a:t>
            </a:r>
          </a:p>
          <a:p>
            <a:r>
              <a:rPr lang="en-US" dirty="0"/>
              <a:t>	when you can’t find common ground? acknowledge emotion and dig deeper into what makes a person who they 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BB951-959B-426E-A4A2-6E9109E5DF3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492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C9845-DE57-EC42-B882-9029F5DFC6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E251BA-476C-7843-AC72-59DE2DDD48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1E567-705B-544D-B6CC-72F4673A9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35CB2-702E-1548-8042-8346D4244CFF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3060F-A1E3-4D46-9CFD-550845879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F6203-3F6B-564D-83C1-73C06BBF4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A1585-54BA-414E-AE32-FCCC267E6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904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CA4AA-89B6-FF45-9ADD-FDBF7404E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6759B-C14A-264C-B3C8-9DF94CFD2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408C7-99DB-3B47-AEC8-94CE4A902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35CB2-702E-1548-8042-8346D4244CFF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4B30A2-BE6F-514B-AC0D-D740CC3AF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91BE40-0101-DD4D-87C8-565C0B1D1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A1585-54BA-414E-AE32-FCCC267E6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826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D618C-63EE-384F-B4A1-589977CFE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A02D99-9198-4043-8EB0-3CCD8ED33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4CCB3-116A-EC42-A1CD-91A6A31CA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35CB2-702E-1548-8042-8346D4244CFF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DEE058-EDD4-7E49-AB9B-7FC16432D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4D2FE-479E-C545-9319-F605F3E54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A1585-54BA-414E-AE32-FCCC267E6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394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28783-88DF-5741-B83A-C08FCABA8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9C4AF-8E75-524D-A352-D44864E119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315C84-5EC1-DC45-BC48-4A5C9E4B52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1A00A7-1EFB-9C4D-9FE5-7695B9D2A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35CB2-702E-1548-8042-8346D4244CFF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14659C-C36F-F74F-8FD0-59F7C8B31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29E56B-B6C4-0D45-A05F-D10ABFE79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A1585-54BA-414E-AE32-FCCC267E6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562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2678E-220F-1446-9392-7CC517EFE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01710D-25E0-7B45-9A96-613E44340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A49CC6-B9DF-554A-909E-D78EE1B7A7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5A3CA6-6899-714E-A638-FA192F27AD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0DFCB7-9DBC-FF4D-82E7-837BAB9BFF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50C5D4-E1E2-EB46-A527-FF15AF5E9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35CB2-702E-1548-8042-8346D4244CFF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40E5E0-DDB9-2941-A4B5-45D4335E8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DEE0EC-A51C-5443-A710-4AEA4A527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A1585-54BA-414E-AE32-FCCC267E6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994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D6FB7-394D-8C41-9B78-1134478E8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33FD42-2C61-1E40-B9EE-9EDA4762F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35CB2-702E-1548-8042-8346D4244CFF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871FA3-AEE3-164B-A964-DE59BC01F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794C94-0F9A-474D-9E3F-FD4D9B0CD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A1585-54BA-414E-AE32-FCCC267E6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954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B05059-5AA9-6E48-927C-398603AC2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35CB2-702E-1548-8042-8346D4244CFF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B44E97-077B-4440-BC48-24BA926F4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1588FA-8648-C043-9EE6-612BA00D6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A1585-54BA-414E-AE32-FCCC267E6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337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0A5B7-9E11-AC47-AF00-C45E3564E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E64AF-5FEC-A944-AF0A-AC7A1112BB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BF5E89-A9FA-4F49-98C8-71B1040B5A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E4B455-463A-5946-8965-8E7D1298E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35CB2-702E-1548-8042-8346D4244CFF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DFF018-3A98-344E-AF76-A3CCF5805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C0D2CC-7BBC-B14A-8EFF-F3447796E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A1585-54BA-414E-AE32-FCCC267E6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290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4D142-C51A-C949-BEF6-742C55E6E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C14FCD-FB68-6647-8860-701A79DF67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03362F-9FA9-3247-BD6F-879DD77394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9E79D4-CCCE-1C47-8F47-4A144D2FC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35CB2-702E-1548-8042-8346D4244CFF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E597D7-C89E-CA44-B4DA-867A1F29B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28E7A4-D598-7A4F-93A2-0839F43B8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A1585-54BA-414E-AE32-FCCC267E6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666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B9565-2C30-FE41-B3BB-56FAD3689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2E2A35-E5AA-5642-9202-13F9567592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390167-9A42-5A47-94D9-26F927EE7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35CB2-702E-1548-8042-8346D4244CFF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5BEB9-60B6-B747-8AF9-479822F85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098F4B-2418-914C-90DF-AE23D27D6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A1585-54BA-414E-AE32-FCCC267E6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844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C18CDE-B199-284B-98B4-0E2E9110E2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8CFB3D-8259-7E43-9B39-745498A29C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F9966-AA37-B24F-A96B-A70135A1F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35CB2-702E-1548-8042-8346D4244CFF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2377D0-5822-DE4C-9E24-DEE484549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B39AFE-D590-0D44-9392-0D2226C8E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A1585-54BA-414E-AE32-FCCC267E6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656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5ED8C7-0DCD-324E-8F58-1E7252001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3EC0CE-E5A7-C140-A828-323F9CE6AB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7887E6-4476-534E-A558-4BB9214174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35CB2-702E-1548-8042-8346D4244CFF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0DFB8-8E69-254D-8B0B-E028AAEBBA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72BBAE-7BB2-884E-8C82-233249DF4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CA1585-54BA-414E-AE32-FCCC267E62D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144250-2348-9D4E-82C1-519A963ADC2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0400"/>
            <a:ext cx="12192000" cy="1143000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A46A35A7-E224-4647-8067-C0A5DDAA3F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071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9A336-1D5E-504E-9FA4-7B2F92A9AC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1122363"/>
            <a:ext cx="12074768" cy="2387600"/>
          </a:xfrm>
        </p:spPr>
        <p:txBody>
          <a:bodyPr>
            <a:normAutofit/>
          </a:bodyPr>
          <a:lstStyle/>
          <a:p>
            <a:r>
              <a:rPr lang="en-US" sz="4000" dirty="0"/>
              <a:t>HLEQ 430: Narrative Medicine and Health Inequity</a:t>
            </a:r>
            <a:br>
              <a:rPr lang="en-US" sz="4000" dirty="0"/>
            </a:br>
            <a:r>
              <a:rPr lang="en-US" sz="4000" dirty="0"/>
              <a:t>Week 5: Narratives of Racial Inequity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3630F8-3174-0941-9BE1-6DB252ABB2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Trisha K. Paul, MD</a:t>
            </a:r>
          </a:p>
          <a:p>
            <a:r>
              <a:rPr lang="en-US" sz="3000" dirty="0"/>
              <a:t>Spring 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564AB4-4E0B-4EE6-A5C4-659D7A209D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721" y="6201774"/>
            <a:ext cx="838200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252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89133-DD1D-0D17-D9C0-F53FBB648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Prompt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0A711-7E3E-F165-E7C2-CB72BCEB93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Write about a situation where race impacted how a person was treated (in healthcare).</a:t>
            </a:r>
          </a:p>
        </p:txBody>
      </p:sp>
    </p:spTree>
    <p:extLst>
      <p:ext uri="{BB962C8B-B14F-4D97-AF65-F5344CB8AC3E}">
        <p14:creationId xmlns:p14="http://schemas.microsoft.com/office/powerpoint/2010/main" val="2597889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EAB15-7DBC-EAD5-68C0-2B3183D45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few more notes on narrative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40CC0-717E-F9C7-161D-B7889943B5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70503"/>
          </a:xfrm>
        </p:spPr>
        <p:txBody>
          <a:bodyPr>
            <a:normAutofit/>
          </a:bodyPr>
          <a:lstStyle/>
          <a:p>
            <a:r>
              <a:rPr lang="en-US" dirty="0"/>
              <a:t>Who is telling the story? Where are they coming from? What informs their voice and perspective? </a:t>
            </a:r>
          </a:p>
          <a:p>
            <a:r>
              <a:rPr lang="en-US" dirty="0"/>
              <a:t>How are they telling the story? What details are they including that shape how you perceive the characters?</a:t>
            </a:r>
          </a:p>
        </p:txBody>
      </p:sp>
    </p:spTree>
    <p:extLst>
      <p:ext uri="{BB962C8B-B14F-4D97-AF65-F5344CB8AC3E}">
        <p14:creationId xmlns:p14="http://schemas.microsoft.com/office/powerpoint/2010/main" val="3428658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EAB15-7DBC-EAD5-68C0-2B3183D45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40CC0-717E-F9C7-161D-B7889943B5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70503"/>
          </a:xfrm>
        </p:spPr>
        <p:txBody>
          <a:bodyPr/>
          <a:lstStyle/>
          <a:p>
            <a:r>
              <a:rPr lang="en-US" dirty="0"/>
              <a:t>How do we respond to these narratives in real-time? </a:t>
            </a:r>
          </a:p>
          <a:p>
            <a:r>
              <a:rPr lang="en-US" dirty="0"/>
              <a:t>How do we amplify the voices of those experiencing health inequity related to race? </a:t>
            </a:r>
          </a:p>
          <a:p>
            <a:r>
              <a:rPr lang="en-US" dirty="0"/>
              <a:t>How do we change the dominant narratives about racial inequity? </a:t>
            </a:r>
          </a:p>
        </p:txBody>
      </p:sp>
    </p:spTree>
    <p:extLst>
      <p:ext uri="{BB962C8B-B14F-4D97-AF65-F5344CB8AC3E}">
        <p14:creationId xmlns:p14="http://schemas.microsoft.com/office/powerpoint/2010/main" val="2545182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ree Brave doctor in flying superhero cape with fist stretched Stock Photo">
            <a:extLst>
              <a:ext uri="{FF2B5EF4-FFF2-40B4-BE49-F238E27FC236}">
                <a16:creationId xmlns:a16="http://schemas.microsoft.com/office/drawing/2014/main" id="{AED7634A-5DA9-B601-3666-599FA234F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741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A906D6A-8588-992C-24A4-42EF63A96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1742" y="365125"/>
            <a:ext cx="4652058" cy="1325563"/>
          </a:xfrm>
        </p:spPr>
        <p:txBody>
          <a:bodyPr/>
          <a:lstStyle/>
          <a:p>
            <a:r>
              <a:rPr lang="en-US" dirty="0"/>
              <a:t>The Hero Narrative</a:t>
            </a:r>
          </a:p>
        </p:txBody>
      </p:sp>
    </p:spTree>
    <p:extLst>
      <p:ext uri="{BB962C8B-B14F-4D97-AF65-F5344CB8AC3E}">
        <p14:creationId xmlns:p14="http://schemas.microsoft.com/office/powerpoint/2010/main" val="3192758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DF758-91DB-FCF3-D0B5-14150A468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do we respond to these narratives in real-time?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04E9F-08BC-D94A-7E16-D0B17C6DDD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Lato Extended"/>
              </a:rPr>
              <a:t>Share emotion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dirty="0">
                <a:solidFill>
                  <a:srgbClr val="000000"/>
                </a:solidFill>
                <a:latin typeface="Lato Extended"/>
              </a:rPr>
              <a:t>Imagine how we could respond as witnesses</a:t>
            </a:r>
            <a:endParaRPr lang="en-US" b="0" i="0" dirty="0">
              <a:solidFill>
                <a:srgbClr val="000000"/>
              </a:solidFill>
              <a:effectLst/>
              <a:latin typeface="Lato Extended"/>
            </a:endParaRPr>
          </a:p>
          <a:p>
            <a:pPr marL="514350" indent="-514350">
              <a:buAutoNum type="arabicPeriod"/>
            </a:pPr>
            <a:endParaRPr lang="en-US" b="0" i="0" dirty="0">
              <a:solidFill>
                <a:srgbClr val="000000"/>
              </a:solidFill>
              <a:effectLst/>
              <a:latin typeface="Lato Extended"/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latin typeface="Lato Extended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237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DF758-91DB-FCF3-D0B5-14150A468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do we amplify the voices of those experiencing health inequity related to race?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04E9F-08BC-D94A-7E16-D0B17C6DD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800"/>
            <a:ext cx="10515600" cy="4128244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Lato Extended"/>
              </a:rPr>
              <a:t>Equity-centered</a:t>
            </a:r>
            <a:r>
              <a:rPr lang="en-US" dirty="0">
                <a:solidFill>
                  <a:srgbClr val="000000"/>
                </a:solidFill>
                <a:latin typeface="Lato Extended"/>
              </a:rPr>
              <a:t> practice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rgbClr val="000000"/>
                </a:solidFill>
                <a:latin typeface="Lato Extended"/>
              </a:rPr>
              <a:t>Mindfulness in how we center diverse voices in medicine</a:t>
            </a:r>
          </a:p>
          <a:p>
            <a:pPr marL="514350" indent="-514350">
              <a:buAutoNum type="arabicPeriod"/>
            </a:pPr>
            <a:endParaRPr lang="en-US" b="0" i="0" dirty="0">
              <a:solidFill>
                <a:srgbClr val="000000"/>
              </a:solidFill>
              <a:effectLst/>
              <a:latin typeface="Lato Extended"/>
            </a:endParaRPr>
          </a:p>
        </p:txBody>
      </p:sp>
    </p:spTree>
    <p:extLst>
      <p:ext uri="{BB962C8B-B14F-4D97-AF65-F5344CB8AC3E}">
        <p14:creationId xmlns:p14="http://schemas.microsoft.com/office/powerpoint/2010/main" val="4246418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DF758-91DB-FCF3-D0B5-14150A468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do we change the dominant narratives about racial inequity?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04E9F-08BC-D94A-7E16-D0B17C6DDD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Lato Extended"/>
              </a:rPr>
              <a:t>Humanize patients as people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dirty="0">
                <a:solidFill>
                  <a:srgbClr val="000000"/>
                </a:solidFill>
                <a:latin typeface="Lato Extended"/>
              </a:rPr>
              <a:t>Reframe statistics</a:t>
            </a:r>
          </a:p>
          <a:p>
            <a:pPr marL="0" indent="0">
              <a:buNone/>
            </a:pPr>
            <a:endParaRPr lang="en-US" b="0" i="0" dirty="0">
              <a:solidFill>
                <a:srgbClr val="000000"/>
              </a:solidFill>
              <a:effectLst/>
              <a:latin typeface="Lato Extended"/>
            </a:endParaRPr>
          </a:p>
        </p:txBody>
      </p:sp>
    </p:spTree>
    <p:extLst>
      <p:ext uri="{BB962C8B-B14F-4D97-AF65-F5344CB8AC3E}">
        <p14:creationId xmlns:p14="http://schemas.microsoft.com/office/powerpoint/2010/main" val="419144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10610</TotalTime>
  <Words>265</Words>
  <Application>Microsoft Office PowerPoint</Application>
  <PresentationFormat>Widescreen</PresentationFormat>
  <Paragraphs>33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Lato Extended</vt:lpstr>
      <vt:lpstr>Office Theme</vt:lpstr>
      <vt:lpstr>HLEQ 430: Narrative Medicine and Health Inequity Week 5: Narratives of Racial Inequity</vt:lpstr>
      <vt:lpstr>Writing Prompt</vt:lpstr>
      <vt:lpstr>A few more notes on narrative</vt:lpstr>
      <vt:lpstr>Three Questions</vt:lpstr>
      <vt:lpstr>The Hero Narrative</vt:lpstr>
      <vt:lpstr>How do we respond to these narratives in real-time? </vt:lpstr>
      <vt:lpstr>How do we amplify the voices of those experiencing health inequity related to race?  </vt:lpstr>
      <vt:lpstr>How do we change the dominant narratives about racial inequity?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Kenny_Charlie</dc:creator>
  <cp:lastModifiedBy>Paul, Trisha</cp:lastModifiedBy>
  <cp:revision>20</cp:revision>
  <cp:lastPrinted>2023-02-13T22:14:02Z</cp:lastPrinted>
  <dcterms:created xsi:type="dcterms:W3CDTF">2018-01-22T17:21:31Z</dcterms:created>
  <dcterms:modified xsi:type="dcterms:W3CDTF">2023-02-23T05:19:10Z</dcterms:modified>
</cp:coreProperties>
</file>