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870" r:id="rId3"/>
    <p:sldId id="885" r:id="rId4"/>
    <p:sldId id="894" r:id="rId5"/>
    <p:sldId id="895" r:id="rId6"/>
    <p:sldId id="896" r:id="rId7"/>
    <p:sldId id="889" r:id="rId8"/>
    <p:sldId id="884" r:id="rId9"/>
    <p:sldId id="890" r:id="rId10"/>
    <p:sldId id="891" r:id="rId11"/>
    <p:sldId id="893" r:id="rId12"/>
    <p:sldId id="897" r:id="rId13"/>
    <p:sldId id="898"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62060" autoAdjust="0"/>
  </p:normalViewPr>
  <p:slideViewPr>
    <p:cSldViewPr snapToGrid="0" snapToObjects="1">
      <p:cViewPr varScale="1">
        <p:scale>
          <a:sx n="53" d="100"/>
          <a:sy n="53" d="100"/>
        </p:scale>
        <p:origin x="1829" y="53"/>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F992409-4A49-4EF0-BCC1-FAF85D9D8534}" type="datetimeFigureOut">
              <a:rPr lang="en-US" smtClean="0"/>
              <a:t>3/3/2023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B0BB951-959B-426E-A4A2-6E9109E5DF30}" type="slidenum">
              <a:rPr lang="en-US" smtClean="0"/>
              <a:t>‹#›</a:t>
            </a:fld>
            <a:endParaRPr lang="en-US"/>
          </a:p>
        </p:txBody>
      </p:sp>
    </p:spTree>
    <p:extLst>
      <p:ext uri="{BB962C8B-B14F-4D97-AF65-F5344CB8AC3E}">
        <p14:creationId xmlns:p14="http://schemas.microsoft.com/office/powerpoint/2010/main" val="560013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Parking lot</a:t>
            </a:r>
          </a:p>
        </p:txBody>
      </p:sp>
      <p:sp>
        <p:nvSpPr>
          <p:cNvPr id="4" name="Slide Number Placeholder 3"/>
          <p:cNvSpPr>
            <a:spLocks noGrp="1"/>
          </p:cNvSpPr>
          <p:nvPr>
            <p:ph type="sldNum" sz="quarter" idx="5"/>
          </p:nvPr>
        </p:nvSpPr>
        <p:spPr/>
        <p:txBody>
          <a:bodyPr/>
          <a:lstStyle/>
          <a:p>
            <a:fld id="{3B0BB951-959B-426E-A4A2-6E9109E5DF30}" type="slidenum">
              <a:rPr lang="en-US" smtClean="0"/>
              <a:t>1</a:t>
            </a:fld>
            <a:endParaRPr lang="en-US"/>
          </a:p>
        </p:txBody>
      </p:sp>
    </p:spTree>
    <p:extLst>
      <p:ext uri="{BB962C8B-B14F-4D97-AF65-F5344CB8AC3E}">
        <p14:creationId xmlns:p14="http://schemas.microsoft.com/office/powerpoint/2010/main" val="1397876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0BB951-959B-426E-A4A2-6E9109E5DF30}" type="slidenum">
              <a:rPr lang="en-US" smtClean="0"/>
              <a:t>2</a:t>
            </a:fld>
            <a:endParaRPr lang="en-US"/>
          </a:p>
        </p:txBody>
      </p:sp>
    </p:spTree>
    <p:extLst>
      <p:ext uri="{BB962C8B-B14F-4D97-AF65-F5344CB8AC3E}">
        <p14:creationId xmlns:p14="http://schemas.microsoft.com/office/powerpoint/2010/main" val="2080288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week, we touched upon the idea of the hero narrative. This is a school assignment that one of my primary patients gave to me when I saw her three months after she was cured of her cancer and back in school this fall.</a:t>
            </a:r>
          </a:p>
          <a:p>
            <a:endParaRPr lang="en-US" dirty="0"/>
          </a:p>
          <a:p>
            <a:r>
              <a:rPr lang="en-US" dirty="0"/>
              <a:t>I want to challenge the idea of the hero narrative. What are problems that come with the narrative of physicians as heroes? </a:t>
            </a:r>
          </a:p>
          <a:p>
            <a:r>
              <a:rPr lang="en-US" dirty="0"/>
              <a:t>How does this narrative affect providers? How does it affect how society perceives providers and what is expected of them? </a:t>
            </a:r>
          </a:p>
          <a:p>
            <a:endParaRPr lang="en-US" dirty="0"/>
          </a:p>
          <a:p>
            <a:r>
              <a:rPr lang="en-US" sz="1800" b="0" i="0" u="none" strike="noStrike" baseline="0" dirty="0">
                <a:latin typeface="Sitka Text" panose="02000505000000020004" pitchFamily="2" charset="0"/>
              </a:rPr>
              <a:t>-COVID pandemic response to HCW- work more, in potentially unsafe conditions, because we have to care for people</a:t>
            </a:r>
          </a:p>
          <a:p>
            <a:r>
              <a:rPr lang="en-US" sz="1800" b="0" i="0" u="none" strike="noStrike" baseline="0" dirty="0">
                <a:latin typeface="Sitka Text" panose="02000505000000020004" pitchFamily="2" charset="0"/>
              </a:rPr>
              <a:t>-places a heightened level of importance on the doctor/provider as an individual</a:t>
            </a:r>
          </a:p>
          <a:p>
            <a:r>
              <a:rPr lang="en-US" sz="1800" b="0" i="0" u="none" strike="noStrike" baseline="0" dirty="0">
                <a:latin typeface="Sitka Text" panose="02000505000000020004" pitchFamily="2" charset="0"/>
              </a:rPr>
              <a:t>-healthcare system often takes advantage of the altruistic nature of those in our profession</a:t>
            </a:r>
          </a:p>
          <a:p>
            <a:r>
              <a:rPr lang="en-US" sz="1800" b="0" i="0" u="none" strike="noStrike" baseline="0" dirty="0">
                <a:latin typeface="Sitka Text" panose="02000505000000020004" pitchFamily="2" charset="0"/>
              </a:rPr>
              <a:t>--i.e. many do not have time protected to do all the things that are expected of them. </a:t>
            </a:r>
          </a:p>
          <a:p>
            <a:r>
              <a:rPr lang="en-US" sz="1800" b="0" i="0" u="none" strike="noStrike" baseline="0" dirty="0">
                <a:latin typeface="Sitka Text" panose="02000505000000020004" pitchFamily="2" charset="0"/>
              </a:rPr>
              <a:t>-</a:t>
            </a:r>
            <a:r>
              <a:rPr lang="en-US" sz="1800" dirty="0"/>
              <a:t>high rates of stress, depression, burnout, especially when we are unable to “save”</a:t>
            </a:r>
          </a:p>
        </p:txBody>
      </p:sp>
      <p:sp>
        <p:nvSpPr>
          <p:cNvPr id="4" name="Slide Number Placeholder 3"/>
          <p:cNvSpPr>
            <a:spLocks noGrp="1"/>
          </p:cNvSpPr>
          <p:nvPr>
            <p:ph type="sldNum" sz="quarter" idx="5"/>
          </p:nvPr>
        </p:nvSpPr>
        <p:spPr/>
        <p:txBody>
          <a:bodyPr/>
          <a:lstStyle/>
          <a:p>
            <a:fld id="{3B0BB951-959B-426E-A4A2-6E9109E5DF30}" type="slidenum">
              <a:rPr lang="en-US" smtClean="0"/>
              <a:t>3</a:t>
            </a:fld>
            <a:endParaRPr lang="en-US"/>
          </a:p>
        </p:txBody>
      </p:sp>
    </p:spTree>
    <p:extLst>
      <p:ext uri="{BB962C8B-B14F-4D97-AF65-F5344CB8AC3E}">
        <p14:creationId xmlns:p14="http://schemas.microsoft.com/office/powerpoint/2010/main" val="3796408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Dr. Pearson touches upon the idea of </a:t>
            </a:r>
            <a:r>
              <a:rPr lang="en-US" sz="1200" dirty="0" err="1"/>
              <a:t>nonabandonment</a:t>
            </a:r>
            <a:r>
              <a:rPr lang="en-US" sz="1200" dirty="0"/>
              <a:t> that is engrained into the culture of medicine and our duty as providers.</a:t>
            </a:r>
            <a:endParaRPr lang="en-US" sz="1200" b="0" i="0" u="none" strike="noStrike" baseline="0" dirty="0">
              <a:latin typeface="Sitka Text" panose="02000505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err="1">
                <a:latin typeface="Sitka Text" panose="02000505000000020004" pitchFamily="2" charset="0"/>
              </a:rPr>
              <a:t>Ie</a:t>
            </a:r>
            <a:r>
              <a:rPr lang="en-US" sz="1200" b="0" i="0" u="none" strike="noStrike" baseline="0" dirty="0">
                <a:latin typeface="Sitka Text" panose="02000505000000020004" pitchFamily="2" charset="0"/>
              </a:rPr>
              <a:t> Dr. Susan McCammon working at an institution that no longer considers “charity care’ as part of its core mission, but she doesn’t feel like she can leave because then she would be abandoning her patients who need her. Physicians are positioned to bridge public health and policy with patient care, but doing so is challenging. Home visits are a part of routine hospice medical care, but if not practicing through hospice, physicians aren’t necessarily covered by malpractice insurance, so it is important to recognize that what Dr. McCammon did is not without risk.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latin typeface="Sitka Text" panose="02000505000000020004" pitchFamily="2" charset="0"/>
            </a:endParaRPr>
          </a:p>
          <a:p>
            <a:r>
              <a:rPr lang="en-US" sz="1200" dirty="0"/>
              <a:t>A side note to consider: How might the </a:t>
            </a:r>
            <a:r>
              <a:rPr lang="en-US" sz="1200" dirty="0" err="1"/>
              <a:t>nonabandonment</a:t>
            </a:r>
            <a:r>
              <a:rPr lang="en-US" sz="1200" dirty="0"/>
              <a:t> expectation affect physicians when we experience racism or sexism coming from our patients?  </a:t>
            </a:r>
          </a:p>
          <a:p>
            <a:endParaRPr lang="en-US" sz="1200" b="0" i="0" u="none" strike="noStrike" baseline="0" dirty="0">
              <a:latin typeface="Sitka Text" panose="02000505000000020004" pitchFamily="2" charset="0"/>
            </a:endParaRPr>
          </a:p>
          <a:p>
            <a:endParaRPr lang="en-US" dirty="0"/>
          </a:p>
        </p:txBody>
      </p:sp>
      <p:sp>
        <p:nvSpPr>
          <p:cNvPr id="4" name="Slide Number Placeholder 3"/>
          <p:cNvSpPr>
            <a:spLocks noGrp="1"/>
          </p:cNvSpPr>
          <p:nvPr>
            <p:ph type="sldNum" sz="quarter" idx="5"/>
          </p:nvPr>
        </p:nvSpPr>
        <p:spPr/>
        <p:txBody>
          <a:bodyPr/>
          <a:lstStyle/>
          <a:p>
            <a:fld id="{3B0BB951-959B-426E-A4A2-6E9109E5DF30}" type="slidenum">
              <a:rPr lang="en-US" smtClean="0"/>
              <a:t>4</a:t>
            </a:fld>
            <a:endParaRPr lang="en-US"/>
          </a:p>
        </p:txBody>
      </p:sp>
    </p:spTree>
    <p:extLst>
      <p:ext uri="{BB962C8B-B14F-4D97-AF65-F5344CB8AC3E}">
        <p14:creationId xmlns:p14="http://schemas.microsoft.com/office/powerpoint/2010/main" val="4063484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latin typeface="Sitka Text" panose="02000505000000020004" pitchFamily="2" charset="0"/>
              </a:rPr>
              <a:t>Physicians are not always best equipped with the expertise or time and bandwidth to address the bureaucracy affecting all their </a:t>
            </a:r>
            <a:r>
              <a:rPr lang="en-US" sz="1200" b="0" i="0" u="none" strike="noStrike" baseline="0" dirty="0" err="1">
                <a:latin typeface="Sitka Text" panose="02000505000000020004" pitchFamily="2" charset="0"/>
              </a:rPr>
              <a:t>pateints</a:t>
            </a:r>
            <a:r>
              <a:rPr lang="en-US" sz="1200" b="0" i="0" u="none" strike="noStrike" baseline="0" dirty="0">
                <a:latin typeface="Sitka Text" panose="02000505000000020004" pitchFamily="2" charset="0"/>
              </a:rPr>
              <a:t>, and it is something we have to prioritize and decide for ourselves how we want to address. Often, this means fiercely advocating for the individuals in front of us even if we can’t always fix the system. </a:t>
            </a:r>
          </a:p>
          <a:p>
            <a:endParaRPr lang="en-US" sz="1200" b="0" i="0" u="none" strike="noStrike" baseline="0" dirty="0">
              <a:latin typeface="Sitka Text" panose="02000505000000020004" pitchFamily="2" charset="0"/>
            </a:endParaRPr>
          </a:p>
          <a:p>
            <a:r>
              <a:rPr lang="en-US" sz="1200" b="0" i="0" u="none" strike="noStrike" baseline="0" dirty="0">
                <a:latin typeface="Sitka Text" panose="02000505000000020004" pitchFamily="2" charset="0"/>
              </a:rPr>
              <a:t>It is important to know who to lean on within the system and within your team. </a:t>
            </a:r>
          </a:p>
          <a:p>
            <a:endParaRPr lang="en-US" sz="1200" b="0" i="0" u="none" strike="noStrike" baseline="0" dirty="0">
              <a:latin typeface="Sitka Text" panose="02000505000000020004" pitchFamily="2" charset="0"/>
            </a:endParaRPr>
          </a:p>
          <a:p>
            <a:r>
              <a:rPr lang="en-US" sz="1200" b="0" i="0" u="none" strike="noStrike" baseline="0" dirty="0">
                <a:latin typeface="Sitka Text" panose="02000505000000020004" pitchFamily="2" charset="0"/>
              </a:rPr>
              <a:t>A recent example from my own experience- my primary patient is located in a group home in MS and sees me for a hematologic disorder. She is under the custody of another state’s child protective services. I found out that she has not been receiving any primary care pediatrics and was only seeing me as a hematologist. Her group home said all the clinics in her area were out of network so they couldn’t take her anywhere. I called her child services representative multiple times and couldn’t get a hold of her. Our social worker was able to spend more hours tracking down DCS and establishing next steps. </a:t>
            </a:r>
          </a:p>
          <a:p>
            <a:endParaRPr lang="en-US" dirty="0"/>
          </a:p>
          <a:p>
            <a:r>
              <a:rPr lang="en-US" dirty="0"/>
              <a:t>https://www.theintima.org/untouchable-azhar-alhashim-fall-2022-intima</a:t>
            </a:r>
          </a:p>
        </p:txBody>
      </p:sp>
      <p:sp>
        <p:nvSpPr>
          <p:cNvPr id="4" name="Slide Number Placeholder 3"/>
          <p:cNvSpPr>
            <a:spLocks noGrp="1"/>
          </p:cNvSpPr>
          <p:nvPr>
            <p:ph type="sldNum" sz="quarter" idx="5"/>
          </p:nvPr>
        </p:nvSpPr>
        <p:spPr/>
        <p:txBody>
          <a:bodyPr/>
          <a:lstStyle/>
          <a:p>
            <a:fld id="{3B0BB951-959B-426E-A4A2-6E9109E5DF30}" type="slidenum">
              <a:rPr lang="en-US" smtClean="0"/>
              <a:t>5</a:t>
            </a:fld>
            <a:endParaRPr lang="en-US"/>
          </a:p>
        </p:txBody>
      </p:sp>
    </p:spTree>
    <p:extLst>
      <p:ext uri="{BB962C8B-B14F-4D97-AF65-F5344CB8AC3E}">
        <p14:creationId xmlns:p14="http://schemas.microsoft.com/office/powerpoint/2010/main" val="2028560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latin typeface="Sitka Text" panose="02000505000000020004" pitchFamily="2" charset="0"/>
              </a:rPr>
              <a:t>Providers build up their knowledge and expertise and want to do what is best for a patient. Teams are made up of many different providers, and sometimes different providers think different things are in the patient’s best interest. This is where the idea of ego can come in, because individuals can have different perspectives on what is best and many answers are not clear cut. </a:t>
            </a:r>
            <a:r>
              <a:rPr lang="en-US" dirty="0"/>
              <a:t>This is important because it leads to breakdown in communication with patients and mixed messaging. </a:t>
            </a:r>
            <a:endParaRPr lang="en-US" sz="1200" b="0" i="0" u="none" strike="noStrike" baseline="0" dirty="0">
              <a:latin typeface="Sitka Text" panose="02000505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can imagine that barriers that limit our ability to best care for patients the way we believe we should are frustrating. It is normal to have emotional responses to these barriers, be in insurance or poverty or food deserts, but there are healthy ways to acknowledge these emotions and unhealthy ways that people “cope” by blaming patients. </a:t>
            </a:r>
          </a:p>
          <a:p>
            <a:endParaRPr lang="en-US" sz="1200" b="0" i="0" u="none" strike="noStrike" baseline="0" dirty="0">
              <a:latin typeface="Sitka Text" panose="02000505000000020004" pitchFamily="2" charset="0"/>
            </a:endParaRPr>
          </a:p>
          <a:p>
            <a:r>
              <a:rPr lang="en-US" dirty="0"/>
              <a:t>Sometimes, being a part of a team means that we have to be careful about the team dynamic because we can’t abandon the needs of the patients. Sometimes this affects how people respond in real-time. </a:t>
            </a:r>
          </a:p>
          <a:p>
            <a:endParaRPr lang="en-US" dirty="0"/>
          </a:p>
          <a:p>
            <a:endParaRPr lang="en-US" sz="1200" b="0" i="0" u="none" strike="noStrike" baseline="0" dirty="0">
              <a:latin typeface="Sitka Text" panose="02000505000000020004" pitchFamily="2" charset="0"/>
            </a:endParaRPr>
          </a:p>
          <a:p>
            <a:r>
              <a:rPr lang="en-US" sz="1200" b="0" i="0" u="none" strike="noStrike" baseline="0" dirty="0">
                <a:latin typeface="Sitka Text" panose="02000505000000020004" pitchFamily="2" charset="0"/>
              </a:rPr>
              <a:t>https://www.theintima.org/burnout-brian-smith-fall-2022-intima</a:t>
            </a:r>
          </a:p>
          <a:p>
            <a:endParaRPr lang="en-US" sz="1200" b="0" i="0" u="none" strike="noStrike" baseline="0" dirty="0">
              <a:latin typeface="Sitka Text" panose="02000505000000020004" pitchFamily="2" charset="0"/>
            </a:endParaRPr>
          </a:p>
        </p:txBody>
      </p:sp>
      <p:sp>
        <p:nvSpPr>
          <p:cNvPr id="4" name="Slide Number Placeholder 3"/>
          <p:cNvSpPr>
            <a:spLocks noGrp="1"/>
          </p:cNvSpPr>
          <p:nvPr>
            <p:ph type="sldNum" sz="quarter" idx="5"/>
          </p:nvPr>
        </p:nvSpPr>
        <p:spPr/>
        <p:txBody>
          <a:bodyPr/>
          <a:lstStyle/>
          <a:p>
            <a:fld id="{3B0BB951-959B-426E-A4A2-6E9109E5DF30}" type="slidenum">
              <a:rPr lang="en-US" smtClean="0"/>
              <a:t>6</a:t>
            </a:fld>
            <a:endParaRPr lang="en-US"/>
          </a:p>
        </p:txBody>
      </p:sp>
    </p:spTree>
    <p:extLst>
      <p:ext uri="{BB962C8B-B14F-4D97-AF65-F5344CB8AC3E}">
        <p14:creationId xmlns:p14="http://schemas.microsoft.com/office/powerpoint/2010/main" val="407537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took care of a family from Ukraine this week. He had come to St. Jude but his disease progressed after transplant and there were no curative treatment options left, so family wanted to return home. We were getting ready to have a conversation about the patient’s code status before he flew home on a commercial airlines. The nurse practitioner said that the family would better receive the conversation if it came from a man, so our attending led the conversation instead of me as the fellow in training. </a:t>
            </a:r>
          </a:p>
          <a:p>
            <a:endParaRPr lang="en-US" dirty="0"/>
          </a:p>
          <a:p>
            <a:r>
              <a:rPr lang="en-US" dirty="0"/>
              <a:t>https://www.theintima.org/common-thread-medha-cherabuddi</a:t>
            </a:r>
          </a:p>
          <a:p>
            <a:endParaRPr lang="en-US" dirty="0"/>
          </a:p>
          <a:p>
            <a:endParaRPr lang="en-US" dirty="0"/>
          </a:p>
          <a:p>
            <a:r>
              <a:rPr lang="en-US" dirty="0"/>
              <a:t>What do you think about that?</a:t>
            </a:r>
          </a:p>
        </p:txBody>
      </p:sp>
      <p:sp>
        <p:nvSpPr>
          <p:cNvPr id="4" name="Slide Number Placeholder 3"/>
          <p:cNvSpPr>
            <a:spLocks noGrp="1"/>
          </p:cNvSpPr>
          <p:nvPr>
            <p:ph type="sldNum" sz="quarter" idx="5"/>
          </p:nvPr>
        </p:nvSpPr>
        <p:spPr/>
        <p:txBody>
          <a:bodyPr/>
          <a:lstStyle/>
          <a:p>
            <a:fld id="{3B0BB951-959B-426E-A4A2-6E9109E5DF30}" type="slidenum">
              <a:rPr lang="en-US" smtClean="0"/>
              <a:t>7</a:t>
            </a:fld>
            <a:endParaRPr lang="en-US"/>
          </a:p>
        </p:txBody>
      </p:sp>
    </p:spTree>
    <p:extLst>
      <p:ext uri="{BB962C8B-B14F-4D97-AF65-F5344CB8AC3E}">
        <p14:creationId xmlns:p14="http://schemas.microsoft.com/office/powerpoint/2010/main" val="2755708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think it’s helpful to understand the concept of the hidden curriculum in medical education. The idea is that there are “disconnects between what [they were] taught about professional behaviors/attitudes and what [</a:t>
            </a:r>
            <a:r>
              <a:rPr lang="en-US" dirty="0" err="1"/>
              <a:t>theysaw</a:t>
            </a:r>
            <a:r>
              <a:rPr lang="en-US" dirty="0"/>
              <a:t>] being demonstrated by faculty”. In 2016, more than half of medical school graduates perceived that they receive conflicting messages about ethics and professionalism when the actions or words of role models are not consistent with the values espoused by the profession. </a:t>
            </a:r>
          </a:p>
          <a:p>
            <a:endParaRPr lang="en-US" dirty="0"/>
          </a:p>
          <a:p>
            <a:r>
              <a:rPr lang="en-US" dirty="0"/>
              <a:t>“the culture of medicine” is passed down, some examples of the hidden curriculum are </a:t>
            </a:r>
            <a:r>
              <a:rPr lang="en-US" dirty="0" err="1"/>
              <a:t>postitive</a:t>
            </a:r>
            <a:r>
              <a:rPr lang="en-US" dirty="0"/>
              <a:t>, like the PCP who visits her hospitalized patients and some are negative, like a provider making disparaging comments about frequently admitted patients. </a:t>
            </a:r>
          </a:p>
          <a:p>
            <a:endParaRPr lang="en-US" dirty="0"/>
          </a:p>
          <a:p>
            <a:r>
              <a:rPr lang="en-US" dirty="0"/>
              <a:t>How is this article limited in how it talks about the Hidden Curriculum? </a:t>
            </a:r>
            <a:r>
              <a:rPr lang="en-US" dirty="0" err="1"/>
              <a:t>Ie</a:t>
            </a:r>
            <a:r>
              <a:rPr lang="en-US" dirty="0"/>
              <a:t>. given the fact that this is written by certain medical bodies, the examples provided, the purpose and goals of creating this policy</a:t>
            </a:r>
          </a:p>
          <a:p>
            <a:endParaRPr lang="en-US" dirty="0"/>
          </a:p>
          <a:p>
            <a:r>
              <a:rPr lang="en-US" b="0" i="0" dirty="0">
                <a:solidFill>
                  <a:srgbClr val="212121"/>
                </a:solidFill>
                <a:effectLst/>
                <a:latin typeface="BlinkMacSystemFont"/>
              </a:rPr>
              <a:t>Lehmann LS, </a:t>
            </a:r>
            <a:r>
              <a:rPr lang="en-US" b="0" i="0" dirty="0" err="1">
                <a:solidFill>
                  <a:srgbClr val="212121"/>
                </a:solidFill>
                <a:effectLst/>
                <a:latin typeface="BlinkMacSystemFont"/>
              </a:rPr>
              <a:t>Sulmasy</a:t>
            </a:r>
            <a:r>
              <a:rPr lang="en-US" b="0" i="0" dirty="0">
                <a:solidFill>
                  <a:srgbClr val="212121"/>
                </a:solidFill>
                <a:effectLst/>
                <a:latin typeface="BlinkMacSystemFont"/>
              </a:rPr>
              <a:t> LS, Desai S; ACP Ethics, Professionalism and Human Rights Committee. Hidden Curricula, Ethics, and Professionalism: Optimizing Clinical Learning Environments in Becoming and Being a Physician: A Position Paper of the American College of Physicians. Ann Intern Med. 2018 Apr 3;168(7):506-508. </a:t>
            </a:r>
            <a:r>
              <a:rPr lang="en-US" b="0" i="0" dirty="0" err="1">
                <a:solidFill>
                  <a:srgbClr val="212121"/>
                </a:solidFill>
                <a:effectLst/>
                <a:latin typeface="BlinkMacSystemFont"/>
              </a:rPr>
              <a:t>doi</a:t>
            </a:r>
            <a:r>
              <a:rPr lang="en-US" b="0" i="0" dirty="0">
                <a:solidFill>
                  <a:srgbClr val="212121"/>
                </a:solidFill>
                <a:effectLst/>
                <a:latin typeface="BlinkMacSystemFont"/>
              </a:rPr>
              <a:t>: 10.7326/M17-2058. </a:t>
            </a:r>
            <a:r>
              <a:rPr lang="en-US" b="0" i="0" dirty="0" err="1">
                <a:solidFill>
                  <a:srgbClr val="212121"/>
                </a:solidFill>
                <a:effectLst/>
                <a:latin typeface="BlinkMacSystemFont"/>
              </a:rPr>
              <a:t>Epub</a:t>
            </a:r>
            <a:r>
              <a:rPr lang="en-US" b="0" i="0" dirty="0">
                <a:solidFill>
                  <a:srgbClr val="212121"/>
                </a:solidFill>
                <a:effectLst/>
                <a:latin typeface="BlinkMacSystemFont"/>
              </a:rPr>
              <a:t> 2018 Feb 27. PMID: 29482210.</a:t>
            </a:r>
            <a:endParaRPr lang="en-US" dirty="0"/>
          </a:p>
          <a:p>
            <a:endParaRPr lang="en-US" dirty="0"/>
          </a:p>
        </p:txBody>
      </p:sp>
      <p:sp>
        <p:nvSpPr>
          <p:cNvPr id="4" name="Slide Number Placeholder 3"/>
          <p:cNvSpPr>
            <a:spLocks noGrp="1"/>
          </p:cNvSpPr>
          <p:nvPr>
            <p:ph type="sldNum" sz="quarter" idx="5"/>
          </p:nvPr>
        </p:nvSpPr>
        <p:spPr/>
        <p:txBody>
          <a:bodyPr/>
          <a:lstStyle/>
          <a:p>
            <a:fld id="{3B0BB951-959B-426E-A4A2-6E9109E5DF30}" type="slidenum">
              <a:rPr lang="en-US" smtClean="0"/>
              <a:t>8</a:t>
            </a:fld>
            <a:endParaRPr lang="en-US"/>
          </a:p>
        </p:txBody>
      </p:sp>
    </p:spTree>
    <p:extLst>
      <p:ext uri="{BB962C8B-B14F-4D97-AF65-F5344CB8AC3E}">
        <p14:creationId xmlns:p14="http://schemas.microsoft.com/office/powerpoint/2010/main" val="1772955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Remembrance Rounds</a:t>
            </a:r>
          </a:p>
          <a:p>
            <a:r>
              <a:rPr lang="en-US" dirty="0"/>
              <a:t>We talk about how we cope and how we don’t cope when our patients die. We talk about how we remember them. </a:t>
            </a:r>
          </a:p>
        </p:txBody>
      </p:sp>
      <p:sp>
        <p:nvSpPr>
          <p:cNvPr id="4" name="Slide Number Placeholder 3"/>
          <p:cNvSpPr>
            <a:spLocks noGrp="1"/>
          </p:cNvSpPr>
          <p:nvPr>
            <p:ph type="sldNum" sz="quarter" idx="5"/>
          </p:nvPr>
        </p:nvSpPr>
        <p:spPr/>
        <p:txBody>
          <a:bodyPr/>
          <a:lstStyle/>
          <a:p>
            <a:fld id="{3B0BB951-959B-426E-A4A2-6E9109E5DF30}" type="slidenum">
              <a:rPr lang="en-US" smtClean="0"/>
              <a:t>9</a:t>
            </a:fld>
            <a:endParaRPr lang="en-US"/>
          </a:p>
        </p:txBody>
      </p:sp>
    </p:spTree>
    <p:extLst>
      <p:ext uri="{BB962C8B-B14F-4D97-AF65-F5344CB8AC3E}">
        <p14:creationId xmlns:p14="http://schemas.microsoft.com/office/powerpoint/2010/main" val="2366636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0BB951-959B-426E-A4A2-6E9109E5DF30}" type="slidenum">
              <a:rPr lang="en-US" smtClean="0"/>
              <a:t>10</a:t>
            </a:fld>
            <a:endParaRPr lang="en-US"/>
          </a:p>
        </p:txBody>
      </p:sp>
    </p:spTree>
    <p:extLst>
      <p:ext uri="{BB962C8B-B14F-4D97-AF65-F5344CB8AC3E}">
        <p14:creationId xmlns:p14="http://schemas.microsoft.com/office/powerpoint/2010/main" val="3797602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0BB951-959B-426E-A4A2-6E9109E5DF30}" type="slidenum">
              <a:rPr lang="en-US" smtClean="0"/>
              <a:t>11</a:t>
            </a:fld>
            <a:endParaRPr lang="en-US"/>
          </a:p>
        </p:txBody>
      </p:sp>
    </p:spTree>
    <p:extLst>
      <p:ext uri="{BB962C8B-B14F-4D97-AF65-F5344CB8AC3E}">
        <p14:creationId xmlns:p14="http://schemas.microsoft.com/office/powerpoint/2010/main" val="2645582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C9845-DE57-EC42-B882-9029F5DFC6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E251BA-476C-7843-AC72-59DE2DDD48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851E567-705B-544D-B6CC-72F4673A977E}"/>
              </a:ext>
            </a:extLst>
          </p:cNvPr>
          <p:cNvSpPr>
            <a:spLocks noGrp="1"/>
          </p:cNvSpPr>
          <p:nvPr>
            <p:ph type="dt" sz="half" idx="10"/>
          </p:nvPr>
        </p:nvSpPr>
        <p:spPr/>
        <p:txBody>
          <a:bodyPr/>
          <a:lstStyle/>
          <a:p>
            <a:fld id="{7D835CB2-702E-1548-8042-8346D4244CFF}" type="datetimeFigureOut">
              <a:rPr lang="en-US" smtClean="0"/>
              <a:t>3/3/2023</a:t>
            </a:fld>
            <a:endParaRPr lang="en-US"/>
          </a:p>
        </p:txBody>
      </p:sp>
      <p:sp>
        <p:nvSpPr>
          <p:cNvPr id="5" name="Footer Placeholder 4">
            <a:extLst>
              <a:ext uri="{FF2B5EF4-FFF2-40B4-BE49-F238E27FC236}">
                <a16:creationId xmlns:a16="http://schemas.microsoft.com/office/drawing/2014/main" id="{FF63060F-A1E3-4D46-9CFD-5508458794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6F6203-3F6B-564D-83C1-73C06BBF4DD8}"/>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2285904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CA4AA-89B6-FF45-9ADD-FDBF7404ED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36759B-C14A-264C-B3C8-9DF94CFD21D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3408C7-99DB-3B47-AEC8-94CE4A902D0D}"/>
              </a:ext>
            </a:extLst>
          </p:cNvPr>
          <p:cNvSpPr>
            <a:spLocks noGrp="1"/>
          </p:cNvSpPr>
          <p:nvPr>
            <p:ph type="dt" sz="half" idx="10"/>
          </p:nvPr>
        </p:nvSpPr>
        <p:spPr/>
        <p:txBody>
          <a:bodyPr/>
          <a:lstStyle/>
          <a:p>
            <a:fld id="{7D835CB2-702E-1548-8042-8346D4244CFF}" type="datetimeFigureOut">
              <a:rPr lang="en-US" smtClean="0"/>
              <a:t>3/3/2023</a:t>
            </a:fld>
            <a:endParaRPr lang="en-US"/>
          </a:p>
        </p:txBody>
      </p:sp>
      <p:sp>
        <p:nvSpPr>
          <p:cNvPr id="5" name="Footer Placeholder 4">
            <a:extLst>
              <a:ext uri="{FF2B5EF4-FFF2-40B4-BE49-F238E27FC236}">
                <a16:creationId xmlns:a16="http://schemas.microsoft.com/office/drawing/2014/main" id="{D84B30A2-BE6F-514B-AC0D-D740CC3AF6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91BE40-0101-DD4D-87C8-565C0B1D1185}"/>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635826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D618C-63EE-384F-B4A1-589977CFE2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A02D99-9198-4043-8EB0-3CCD8ED333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E14CCB3-116A-EC42-A1CD-91A6A31CA8BB}"/>
              </a:ext>
            </a:extLst>
          </p:cNvPr>
          <p:cNvSpPr>
            <a:spLocks noGrp="1"/>
          </p:cNvSpPr>
          <p:nvPr>
            <p:ph type="dt" sz="half" idx="10"/>
          </p:nvPr>
        </p:nvSpPr>
        <p:spPr/>
        <p:txBody>
          <a:bodyPr/>
          <a:lstStyle/>
          <a:p>
            <a:fld id="{7D835CB2-702E-1548-8042-8346D4244CFF}" type="datetimeFigureOut">
              <a:rPr lang="en-US" smtClean="0"/>
              <a:t>3/3/2023</a:t>
            </a:fld>
            <a:endParaRPr lang="en-US"/>
          </a:p>
        </p:txBody>
      </p:sp>
      <p:sp>
        <p:nvSpPr>
          <p:cNvPr id="5" name="Footer Placeholder 4">
            <a:extLst>
              <a:ext uri="{FF2B5EF4-FFF2-40B4-BE49-F238E27FC236}">
                <a16:creationId xmlns:a16="http://schemas.microsoft.com/office/drawing/2014/main" id="{D5DEE058-EDD4-7E49-AB9B-7FC16432DC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4D2FE-479E-C545-9319-F605F3E545FF}"/>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1551394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28783-88DF-5741-B83A-C08FCABA8F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E9C4AF-8E75-524D-A352-D44864E119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315C84-5EC1-DC45-BC48-4A5C9E4B520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1A00A7-1EFB-9C4D-9FE5-7695B9D2A166}"/>
              </a:ext>
            </a:extLst>
          </p:cNvPr>
          <p:cNvSpPr>
            <a:spLocks noGrp="1"/>
          </p:cNvSpPr>
          <p:nvPr>
            <p:ph type="dt" sz="half" idx="10"/>
          </p:nvPr>
        </p:nvSpPr>
        <p:spPr/>
        <p:txBody>
          <a:bodyPr/>
          <a:lstStyle/>
          <a:p>
            <a:fld id="{7D835CB2-702E-1548-8042-8346D4244CFF}" type="datetimeFigureOut">
              <a:rPr lang="en-US" smtClean="0"/>
              <a:t>3/3/2023</a:t>
            </a:fld>
            <a:endParaRPr lang="en-US"/>
          </a:p>
        </p:txBody>
      </p:sp>
      <p:sp>
        <p:nvSpPr>
          <p:cNvPr id="6" name="Footer Placeholder 5">
            <a:extLst>
              <a:ext uri="{FF2B5EF4-FFF2-40B4-BE49-F238E27FC236}">
                <a16:creationId xmlns:a16="http://schemas.microsoft.com/office/drawing/2014/main" id="{2D14659C-C36F-F74F-8FD0-59F7C8B313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29E56B-B6C4-0D45-A05F-D10ABFE791C7}"/>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2166562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2678E-220F-1446-9392-7CC517EFE89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01710D-25E0-7B45-9A96-613E443407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BA49CC6-B9DF-554A-909E-D78EE1B7A77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5A3CA6-6899-714E-A638-FA192F27AD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B0DFCB7-9DBC-FF4D-82E7-837BAB9BFFF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50C5D4-E1E2-EB46-A527-FF15AF5E96C9}"/>
              </a:ext>
            </a:extLst>
          </p:cNvPr>
          <p:cNvSpPr>
            <a:spLocks noGrp="1"/>
          </p:cNvSpPr>
          <p:nvPr>
            <p:ph type="dt" sz="half" idx="10"/>
          </p:nvPr>
        </p:nvSpPr>
        <p:spPr/>
        <p:txBody>
          <a:bodyPr/>
          <a:lstStyle/>
          <a:p>
            <a:fld id="{7D835CB2-702E-1548-8042-8346D4244CFF}" type="datetimeFigureOut">
              <a:rPr lang="en-US" smtClean="0"/>
              <a:t>3/3/2023</a:t>
            </a:fld>
            <a:endParaRPr lang="en-US"/>
          </a:p>
        </p:txBody>
      </p:sp>
      <p:sp>
        <p:nvSpPr>
          <p:cNvPr id="8" name="Footer Placeholder 7">
            <a:extLst>
              <a:ext uri="{FF2B5EF4-FFF2-40B4-BE49-F238E27FC236}">
                <a16:creationId xmlns:a16="http://schemas.microsoft.com/office/drawing/2014/main" id="{A940E5E0-DDB9-2941-A4B5-45D4335E8D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1DEE0EC-A51C-5443-A710-4AEA4A527BA0}"/>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588994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6FB7-394D-8C41-9B78-1134478E8D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33FD42-2C61-1E40-B9EE-9EDA4762FAC4}"/>
              </a:ext>
            </a:extLst>
          </p:cNvPr>
          <p:cNvSpPr>
            <a:spLocks noGrp="1"/>
          </p:cNvSpPr>
          <p:nvPr>
            <p:ph type="dt" sz="half" idx="10"/>
          </p:nvPr>
        </p:nvSpPr>
        <p:spPr/>
        <p:txBody>
          <a:bodyPr/>
          <a:lstStyle/>
          <a:p>
            <a:fld id="{7D835CB2-702E-1548-8042-8346D4244CFF}" type="datetimeFigureOut">
              <a:rPr lang="en-US" smtClean="0"/>
              <a:t>3/3/2023</a:t>
            </a:fld>
            <a:endParaRPr lang="en-US"/>
          </a:p>
        </p:txBody>
      </p:sp>
      <p:sp>
        <p:nvSpPr>
          <p:cNvPr id="4" name="Footer Placeholder 3">
            <a:extLst>
              <a:ext uri="{FF2B5EF4-FFF2-40B4-BE49-F238E27FC236}">
                <a16:creationId xmlns:a16="http://schemas.microsoft.com/office/drawing/2014/main" id="{19871FA3-AEE3-164B-A964-DE59BC01FE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794C94-0F9A-474D-9E3F-FD4D9B0CDBC8}"/>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173954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B05059-5AA9-6E48-927C-398603AC2E6D}"/>
              </a:ext>
            </a:extLst>
          </p:cNvPr>
          <p:cNvSpPr>
            <a:spLocks noGrp="1"/>
          </p:cNvSpPr>
          <p:nvPr>
            <p:ph type="dt" sz="half" idx="10"/>
          </p:nvPr>
        </p:nvSpPr>
        <p:spPr/>
        <p:txBody>
          <a:bodyPr/>
          <a:lstStyle/>
          <a:p>
            <a:fld id="{7D835CB2-702E-1548-8042-8346D4244CFF}" type="datetimeFigureOut">
              <a:rPr lang="en-US" smtClean="0"/>
              <a:t>3/3/2023</a:t>
            </a:fld>
            <a:endParaRPr lang="en-US"/>
          </a:p>
        </p:txBody>
      </p:sp>
      <p:sp>
        <p:nvSpPr>
          <p:cNvPr id="3" name="Footer Placeholder 2">
            <a:extLst>
              <a:ext uri="{FF2B5EF4-FFF2-40B4-BE49-F238E27FC236}">
                <a16:creationId xmlns:a16="http://schemas.microsoft.com/office/drawing/2014/main" id="{12B44E97-077B-4440-BC48-24BA926F4E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1588FA-8648-C043-9EE6-612BA00D6616}"/>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152337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0A5B7-9E11-AC47-AF00-C45E3564ED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0E64AF-5FEC-A944-AF0A-AC7A1112BB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BF5E89-A9FA-4F49-98C8-71B1040B5A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E4B455-463A-5946-8965-8E7D1298ECD4}"/>
              </a:ext>
            </a:extLst>
          </p:cNvPr>
          <p:cNvSpPr>
            <a:spLocks noGrp="1"/>
          </p:cNvSpPr>
          <p:nvPr>
            <p:ph type="dt" sz="half" idx="10"/>
          </p:nvPr>
        </p:nvSpPr>
        <p:spPr/>
        <p:txBody>
          <a:bodyPr/>
          <a:lstStyle/>
          <a:p>
            <a:fld id="{7D835CB2-702E-1548-8042-8346D4244CFF}" type="datetimeFigureOut">
              <a:rPr lang="en-US" smtClean="0"/>
              <a:t>3/3/2023</a:t>
            </a:fld>
            <a:endParaRPr lang="en-US"/>
          </a:p>
        </p:txBody>
      </p:sp>
      <p:sp>
        <p:nvSpPr>
          <p:cNvPr id="6" name="Footer Placeholder 5">
            <a:extLst>
              <a:ext uri="{FF2B5EF4-FFF2-40B4-BE49-F238E27FC236}">
                <a16:creationId xmlns:a16="http://schemas.microsoft.com/office/drawing/2014/main" id="{07DFF018-3A98-344E-AF76-A3CCF5805D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C0D2CC-7BBC-B14A-8EFF-F3447796E608}"/>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1667290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4D142-C51A-C949-BEF6-742C55E6EC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C14FCD-FB68-6647-8860-701A79DF67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03362F-9FA9-3247-BD6F-879DD77394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9E79D4-CCCE-1C47-8F47-4A144D2FCB6C}"/>
              </a:ext>
            </a:extLst>
          </p:cNvPr>
          <p:cNvSpPr>
            <a:spLocks noGrp="1"/>
          </p:cNvSpPr>
          <p:nvPr>
            <p:ph type="dt" sz="half" idx="10"/>
          </p:nvPr>
        </p:nvSpPr>
        <p:spPr/>
        <p:txBody>
          <a:bodyPr/>
          <a:lstStyle/>
          <a:p>
            <a:fld id="{7D835CB2-702E-1548-8042-8346D4244CFF}" type="datetimeFigureOut">
              <a:rPr lang="en-US" smtClean="0"/>
              <a:t>3/3/2023</a:t>
            </a:fld>
            <a:endParaRPr lang="en-US"/>
          </a:p>
        </p:txBody>
      </p:sp>
      <p:sp>
        <p:nvSpPr>
          <p:cNvPr id="6" name="Footer Placeholder 5">
            <a:extLst>
              <a:ext uri="{FF2B5EF4-FFF2-40B4-BE49-F238E27FC236}">
                <a16:creationId xmlns:a16="http://schemas.microsoft.com/office/drawing/2014/main" id="{7AE597D7-C89E-CA44-B4DA-867A1F29B3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28E7A4-D598-7A4F-93A2-0839F43B814F}"/>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622666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B9565-2C30-FE41-B3BB-56FAD36898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2E2A35-E5AA-5642-9202-13F9567592F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390167-9A42-5A47-94D9-26F927EE75ED}"/>
              </a:ext>
            </a:extLst>
          </p:cNvPr>
          <p:cNvSpPr>
            <a:spLocks noGrp="1"/>
          </p:cNvSpPr>
          <p:nvPr>
            <p:ph type="dt" sz="half" idx="10"/>
          </p:nvPr>
        </p:nvSpPr>
        <p:spPr/>
        <p:txBody>
          <a:bodyPr/>
          <a:lstStyle/>
          <a:p>
            <a:fld id="{7D835CB2-702E-1548-8042-8346D4244CFF}" type="datetimeFigureOut">
              <a:rPr lang="en-US" smtClean="0"/>
              <a:t>3/3/2023</a:t>
            </a:fld>
            <a:endParaRPr lang="en-US"/>
          </a:p>
        </p:txBody>
      </p:sp>
      <p:sp>
        <p:nvSpPr>
          <p:cNvPr id="5" name="Footer Placeholder 4">
            <a:extLst>
              <a:ext uri="{FF2B5EF4-FFF2-40B4-BE49-F238E27FC236}">
                <a16:creationId xmlns:a16="http://schemas.microsoft.com/office/drawing/2014/main" id="{0945BEB9-60B6-B747-8AF9-479822F850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098F4B-2418-914C-90DF-AE23D27D695B}"/>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891844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C18CDE-B199-284B-98B4-0E2E9110E2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8CFB3D-8259-7E43-9B39-745498A29C4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9F9966-AA37-B24F-A96B-A70135A1FCA7}"/>
              </a:ext>
            </a:extLst>
          </p:cNvPr>
          <p:cNvSpPr>
            <a:spLocks noGrp="1"/>
          </p:cNvSpPr>
          <p:nvPr>
            <p:ph type="dt" sz="half" idx="10"/>
          </p:nvPr>
        </p:nvSpPr>
        <p:spPr/>
        <p:txBody>
          <a:bodyPr/>
          <a:lstStyle/>
          <a:p>
            <a:fld id="{7D835CB2-702E-1548-8042-8346D4244CFF}" type="datetimeFigureOut">
              <a:rPr lang="en-US" smtClean="0"/>
              <a:t>3/3/2023</a:t>
            </a:fld>
            <a:endParaRPr lang="en-US"/>
          </a:p>
        </p:txBody>
      </p:sp>
      <p:sp>
        <p:nvSpPr>
          <p:cNvPr id="5" name="Footer Placeholder 4">
            <a:extLst>
              <a:ext uri="{FF2B5EF4-FFF2-40B4-BE49-F238E27FC236}">
                <a16:creationId xmlns:a16="http://schemas.microsoft.com/office/drawing/2014/main" id="{952377D0-5822-DE4C-9E24-DEE484549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B39AFE-D590-0D44-9392-0D2226C8EE17}"/>
              </a:ext>
            </a:extLst>
          </p:cNvPr>
          <p:cNvSpPr>
            <a:spLocks noGrp="1"/>
          </p:cNvSpPr>
          <p:nvPr>
            <p:ph type="sldNum" sz="quarter" idx="12"/>
          </p:nvPr>
        </p:nvSpPr>
        <p:spPr/>
        <p:txBody>
          <a:bodyPr/>
          <a:lstStyle/>
          <a:p>
            <a:fld id="{08CA1585-54BA-414E-AE32-FCCC267E62D7}" type="slidenum">
              <a:rPr lang="en-US" smtClean="0"/>
              <a:t>‹#›</a:t>
            </a:fld>
            <a:endParaRPr lang="en-US"/>
          </a:p>
        </p:txBody>
      </p:sp>
    </p:spTree>
    <p:extLst>
      <p:ext uri="{BB962C8B-B14F-4D97-AF65-F5344CB8AC3E}">
        <p14:creationId xmlns:p14="http://schemas.microsoft.com/office/powerpoint/2010/main" val="3697656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5ED8C7-0DCD-324E-8F58-1E7252001C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3EC0CE-E5A7-C140-A828-323F9CE6AB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7887E6-4476-534E-A558-4BB9214174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835CB2-702E-1548-8042-8346D4244CFF}" type="datetimeFigureOut">
              <a:rPr lang="en-US" smtClean="0"/>
              <a:t>3/3/2023</a:t>
            </a:fld>
            <a:endParaRPr lang="en-US"/>
          </a:p>
        </p:txBody>
      </p:sp>
      <p:sp>
        <p:nvSpPr>
          <p:cNvPr id="5" name="Footer Placeholder 4">
            <a:extLst>
              <a:ext uri="{FF2B5EF4-FFF2-40B4-BE49-F238E27FC236}">
                <a16:creationId xmlns:a16="http://schemas.microsoft.com/office/drawing/2014/main" id="{4CA0DFB8-8E69-254D-8B0B-E028AAEBBA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F72BBAE-7BB2-884E-8C82-233249DF4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CA1585-54BA-414E-AE32-FCCC267E62D7}" type="slidenum">
              <a:rPr lang="en-US" smtClean="0"/>
              <a:t>‹#›</a:t>
            </a:fld>
            <a:endParaRPr lang="en-US"/>
          </a:p>
        </p:txBody>
      </p:sp>
      <p:pic>
        <p:nvPicPr>
          <p:cNvPr id="8" name="Picture 7">
            <a:extLst>
              <a:ext uri="{FF2B5EF4-FFF2-40B4-BE49-F238E27FC236}">
                <a16:creationId xmlns:a16="http://schemas.microsoft.com/office/drawing/2014/main" id="{B8144250-2348-9D4E-82C1-519A963ADC2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5740400"/>
            <a:ext cx="12192000" cy="1143000"/>
          </a:xfrm>
          <a:prstGeom prst="rect">
            <a:avLst/>
          </a:prstGeom>
        </p:spPr>
      </p:pic>
      <p:pic>
        <p:nvPicPr>
          <p:cNvPr id="9" name="Picture 8" descr="A close up of a logo&#10;&#10;Description automatically generated">
            <a:extLst>
              <a:ext uri="{FF2B5EF4-FFF2-40B4-BE49-F238E27FC236}">
                <a16:creationId xmlns:a16="http://schemas.microsoft.com/office/drawing/2014/main" id="{A46A35A7-E224-4647-8067-C0A5DDAA3F1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Tree>
    <p:extLst>
      <p:ext uri="{BB962C8B-B14F-4D97-AF65-F5344CB8AC3E}">
        <p14:creationId xmlns:p14="http://schemas.microsoft.com/office/powerpoint/2010/main" val="2043071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theintima.org/burnout-brian-smith-fall-2022-intima" TargetMode="External"/><Relationship Id="rId2" Type="http://schemas.openxmlformats.org/officeDocument/2006/relationships/hyperlink" Target="https://www.theintima.org/untouchable-azhar-alhashim-fall-2022-intima" TargetMode="External"/><Relationship Id="rId1" Type="http://schemas.openxmlformats.org/officeDocument/2006/relationships/slideLayout" Target="../slideLayouts/slideLayout2.xml"/><Relationship Id="rId4" Type="http://schemas.openxmlformats.org/officeDocument/2006/relationships/hyperlink" Target="https://www.theintima.org/common-thread-medha-cherabuddi"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9A336-1D5E-504E-9FA4-7B2F92A9AC0E}"/>
              </a:ext>
            </a:extLst>
          </p:cNvPr>
          <p:cNvSpPr>
            <a:spLocks noGrp="1"/>
          </p:cNvSpPr>
          <p:nvPr>
            <p:ph type="ctrTitle"/>
          </p:nvPr>
        </p:nvSpPr>
        <p:spPr>
          <a:xfrm>
            <a:off x="1" y="1122363"/>
            <a:ext cx="12074768" cy="2387600"/>
          </a:xfrm>
        </p:spPr>
        <p:txBody>
          <a:bodyPr>
            <a:normAutofit/>
          </a:bodyPr>
          <a:lstStyle/>
          <a:p>
            <a:r>
              <a:rPr lang="en-US" sz="4000" dirty="0"/>
              <a:t>HLEQ 430: Narrative Medicine and Health Inequity</a:t>
            </a:r>
            <a:br>
              <a:rPr lang="en-US" sz="4000" dirty="0"/>
            </a:br>
            <a:r>
              <a:rPr lang="en-US" sz="4000" dirty="0"/>
              <a:t>Week 6: Narratives of Health Inequity </a:t>
            </a:r>
            <a:br>
              <a:rPr lang="en-US" sz="4000" dirty="0"/>
            </a:br>
            <a:r>
              <a:rPr lang="en-US" sz="4000" dirty="0"/>
              <a:t>in Medical Education</a:t>
            </a:r>
          </a:p>
        </p:txBody>
      </p:sp>
      <p:sp>
        <p:nvSpPr>
          <p:cNvPr id="3" name="Subtitle 2">
            <a:extLst>
              <a:ext uri="{FF2B5EF4-FFF2-40B4-BE49-F238E27FC236}">
                <a16:creationId xmlns:a16="http://schemas.microsoft.com/office/drawing/2014/main" id="{6D3630F8-3174-0941-9BE1-6DB252ABB2B5}"/>
              </a:ext>
            </a:extLst>
          </p:cNvPr>
          <p:cNvSpPr>
            <a:spLocks noGrp="1"/>
          </p:cNvSpPr>
          <p:nvPr>
            <p:ph type="subTitle" idx="1"/>
          </p:nvPr>
        </p:nvSpPr>
        <p:spPr/>
        <p:txBody>
          <a:bodyPr>
            <a:normAutofit/>
          </a:bodyPr>
          <a:lstStyle/>
          <a:p>
            <a:r>
              <a:rPr lang="en-US" sz="3000" dirty="0"/>
              <a:t>Trisha K. Paul, MD</a:t>
            </a:r>
          </a:p>
          <a:p>
            <a:r>
              <a:rPr lang="en-US" sz="3000" dirty="0"/>
              <a:t>Spring 2023</a:t>
            </a:r>
          </a:p>
        </p:txBody>
      </p:sp>
      <p:pic>
        <p:nvPicPr>
          <p:cNvPr id="4" name="Picture 3">
            <a:extLst>
              <a:ext uri="{FF2B5EF4-FFF2-40B4-BE49-F238E27FC236}">
                <a16:creationId xmlns:a16="http://schemas.microsoft.com/office/drawing/2014/main" id="{49564AB4-4E0B-4EE6-A5C4-659D7A209DE1}"/>
              </a:ext>
            </a:extLst>
          </p:cNvPr>
          <p:cNvPicPr>
            <a:picLocks noChangeAspect="1"/>
          </p:cNvPicPr>
          <p:nvPr/>
        </p:nvPicPr>
        <p:blipFill>
          <a:blip r:embed="rId3"/>
          <a:stretch>
            <a:fillRect/>
          </a:stretch>
        </p:blipFill>
        <p:spPr>
          <a:xfrm>
            <a:off x="274721" y="6201774"/>
            <a:ext cx="838200" cy="295275"/>
          </a:xfrm>
          <a:prstGeom prst="rect">
            <a:avLst/>
          </a:prstGeom>
        </p:spPr>
      </p:pic>
    </p:spTree>
    <p:extLst>
      <p:ext uri="{BB962C8B-B14F-4D97-AF65-F5344CB8AC3E}">
        <p14:creationId xmlns:p14="http://schemas.microsoft.com/office/powerpoint/2010/main" val="1751252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EAB15-7DBC-EAD5-68C0-2B3183D45D9B}"/>
              </a:ext>
            </a:extLst>
          </p:cNvPr>
          <p:cNvSpPr>
            <a:spLocks noGrp="1"/>
          </p:cNvSpPr>
          <p:nvPr>
            <p:ph type="title"/>
          </p:nvPr>
        </p:nvSpPr>
        <p:spPr/>
        <p:txBody>
          <a:bodyPr/>
          <a:lstStyle/>
          <a:p>
            <a:r>
              <a:rPr lang="en-US" dirty="0"/>
              <a:t>Three Questions</a:t>
            </a:r>
          </a:p>
        </p:txBody>
      </p:sp>
      <p:sp>
        <p:nvSpPr>
          <p:cNvPr id="3" name="Content Placeholder 2">
            <a:extLst>
              <a:ext uri="{FF2B5EF4-FFF2-40B4-BE49-F238E27FC236}">
                <a16:creationId xmlns:a16="http://schemas.microsoft.com/office/drawing/2014/main" id="{ABA40CC0-717E-F9C7-161D-B7889943B5E7}"/>
              </a:ext>
            </a:extLst>
          </p:cNvPr>
          <p:cNvSpPr>
            <a:spLocks noGrp="1"/>
          </p:cNvSpPr>
          <p:nvPr>
            <p:ph idx="1"/>
          </p:nvPr>
        </p:nvSpPr>
        <p:spPr>
          <a:xfrm>
            <a:off x="838200" y="1825625"/>
            <a:ext cx="10515600" cy="3770503"/>
          </a:xfrm>
        </p:spPr>
        <p:txBody>
          <a:bodyPr/>
          <a:lstStyle/>
          <a:p>
            <a:r>
              <a:rPr lang="en-US" dirty="0"/>
              <a:t>How do we </a:t>
            </a:r>
            <a:r>
              <a:rPr lang="en-US" b="1" dirty="0"/>
              <a:t>respond</a:t>
            </a:r>
            <a:r>
              <a:rPr lang="en-US" dirty="0"/>
              <a:t> to these narratives in real-time? </a:t>
            </a:r>
          </a:p>
          <a:p>
            <a:r>
              <a:rPr lang="en-US" dirty="0"/>
              <a:t>How do we </a:t>
            </a:r>
            <a:r>
              <a:rPr lang="en-US" b="1" dirty="0"/>
              <a:t>amplify</a:t>
            </a:r>
            <a:r>
              <a:rPr lang="en-US" dirty="0"/>
              <a:t> the voices of those experiencing health inequity related to race? </a:t>
            </a:r>
          </a:p>
          <a:p>
            <a:r>
              <a:rPr lang="en-US" dirty="0"/>
              <a:t>How do we </a:t>
            </a:r>
            <a:r>
              <a:rPr lang="en-US" b="1" dirty="0"/>
              <a:t>change</a:t>
            </a:r>
            <a:r>
              <a:rPr lang="en-US" dirty="0"/>
              <a:t> the dominant narratives about racial inequity? </a:t>
            </a:r>
          </a:p>
        </p:txBody>
      </p:sp>
    </p:spTree>
    <p:extLst>
      <p:ext uri="{BB962C8B-B14F-4D97-AF65-F5344CB8AC3E}">
        <p14:creationId xmlns:p14="http://schemas.microsoft.com/office/powerpoint/2010/main" val="2545182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FF7BB-5D9B-0D7D-073C-EEE0345F810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97264167-4D96-8116-C225-73D26DB8E649}"/>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6830" t="5702" r="12871" b="55615"/>
          <a:stretch/>
        </p:blipFill>
        <p:spPr>
          <a:xfrm>
            <a:off x="-19597" y="0"/>
            <a:ext cx="5902237" cy="4328160"/>
          </a:xfrm>
        </p:spPr>
      </p:pic>
      <p:pic>
        <p:nvPicPr>
          <p:cNvPr id="6" name="Content Placeholder 4">
            <a:extLst>
              <a:ext uri="{FF2B5EF4-FFF2-40B4-BE49-F238E27FC236}">
                <a16:creationId xmlns:a16="http://schemas.microsoft.com/office/drawing/2014/main" id="{D8C0F22F-277E-899C-A3DA-517F47862B1B}"/>
              </a:ext>
            </a:extLst>
          </p:cNvPr>
          <p:cNvPicPr>
            <a:picLocks noChangeAspect="1"/>
          </p:cNvPicPr>
          <p:nvPr/>
        </p:nvPicPr>
        <p:blipFill rotWithShape="1">
          <a:blip r:embed="rId4">
            <a:extLst>
              <a:ext uri="{28A0092B-C50C-407E-A947-70E740481C1C}">
                <a14:useLocalDpi xmlns:a14="http://schemas.microsoft.com/office/drawing/2010/main" val="0"/>
              </a:ext>
            </a:extLst>
          </a:blip>
          <a:srcRect l="8306" t="45628" r="7137" b="15339"/>
          <a:stretch/>
        </p:blipFill>
        <p:spPr>
          <a:xfrm>
            <a:off x="5889880" y="1727759"/>
            <a:ext cx="6309360" cy="3963146"/>
          </a:xfrm>
          <a:prstGeom prst="rect">
            <a:avLst/>
          </a:prstGeom>
        </p:spPr>
      </p:pic>
      <p:sp>
        <p:nvSpPr>
          <p:cNvPr id="7" name="Title 1">
            <a:extLst>
              <a:ext uri="{FF2B5EF4-FFF2-40B4-BE49-F238E27FC236}">
                <a16:creationId xmlns:a16="http://schemas.microsoft.com/office/drawing/2014/main" id="{47699FCE-9107-E50C-56AD-FABEBA240B1C}"/>
              </a:ext>
            </a:extLst>
          </p:cNvPr>
          <p:cNvSpPr txBox="1">
            <a:spLocks/>
          </p:cNvSpPr>
          <p:nvPr/>
        </p:nvSpPr>
        <p:spPr>
          <a:xfrm>
            <a:off x="6701742" y="365125"/>
            <a:ext cx="465205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The Hero Narrative</a:t>
            </a:r>
            <a:endParaRPr lang="en-US" dirty="0"/>
          </a:p>
        </p:txBody>
      </p:sp>
    </p:spTree>
    <p:extLst>
      <p:ext uri="{BB962C8B-B14F-4D97-AF65-F5344CB8AC3E}">
        <p14:creationId xmlns:p14="http://schemas.microsoft.com/office/powerpoint/2010/main" val="2152148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A55CF-8592-0A6C-064F-E489D27E1A63}"/>
              </a:ext>
            </a:extLst>
          </p:cNvPr>
          <p:cNvSpPr>
            <a:spLocks noGrp="1"/>
          </p:cNvSpPr>
          <p:nvPr>
            <p:ph type="title"/>
          </p:nvPr>
        </p:nvSpPr>
        <p:spPr/>
        <p:txBody>
          <a:bodyPr/>
          <a:lstStyle/>
          <a:p>
            <a:r>
              <a:rPr lang="en-US" dirty="0" err="1"/>
              <a:t>Nonabandonment</a:t>
            </a:r>
            <a:endParaRPr lang="en-US" dirty="0"/>
          </a:p>
        </p:txBody>
      </p:sp>
      <p:sp>
        <p:nvSpPr>
          <p:cNvPr id="3" name="Content Placeholder 2">
            <a:extLst>
              <a:ext uri="{FF2B5EF4-FFF2-40B4-BE49-F238E27FC236}">
                <a16:creationId xmlns:a16="http://schemas.microsoft.com/office/drawing/2014/main" id="{0EECAEF0-90DB-4159-C73C-86D147A966BF}"/>
              </a:ext>
            </a:extLst>
          </p:cNvPr>
          <p:cNvSpPr>
            <a:spLocks noGrp="1"/>
          </p:cNvSpPr>
          <p:nvPr>
            <p:ph idx="1"/>
          </p:nvPr>
        </p:nvSpPr>
        <p:spPr/>
        <p:txBody>
          <a:bodyPr/>
          <a:lstStyle/>
          <a:p>
            <a:pPr marL="0" indent="0">
              <a:buNone/>
            </a:pPr>
            <a:endParaRPr lang="en-US" sz="2800" b="0" i="0" u="none" strike="noStrike" baseline="0" dirty="0">
              <a:latin typeface="Sitka Text" panose="02000505000000020004" pitchFamily="2" charset="0"/>
            </a:endParaRPr>
          </a:p>
          <a:p>
            <a:pPr marL="0" indent="0">
              <a:buNone/>
            </a:pPr>
            <a:r>
              <a:rPr lang="en-US" sz="2800" b="0" i="0" u="none" strike="noStrike" baseline="0" dirty="0">
                <a:latin typeface="Sitka Text" panose="02000505000000020004" pitchFamily="2" charset="0"/>
              </a:rPr>
              <a:t>“She kept returning to the particular, those particular people in whose bodies the policy and public health and personal story seemed to crystallize, and who were dying in makeshift houses up and down the Texas coast.”(56)</a:t>
            </a:r>
          </a:p>
          <a:p>
            <a:endParaRPr lang="en-US" dirty="0"/>
          </a:p>
        </p:txBody>
      </p:sp>
    </p:spTree>
    <p:extLst>
      <p:ext uri="{BB962C8B-B14F-4D97-AF65-F5344CB8AC3E}">
        <p14:creationId xmlns:p14="http://schemas.microsoft.com/office/powerpoint/2010/main" val="2539221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A55CF-8592-0A6C-064F-E489D27E1A63}"/>
              </a:ext>
            </a:extLst>
          </p:cNvPr>
          <p:cNvSpPr>
            <a:spLocks noGrp="1"/>
          </p:cNvSpPr>
          <p:nvPr>
            <p:ph type="title"/>
          </p:nvPr>
        </p:nvSpPr>
        <p:spPr/>
        <p:txBody>
          <a:bodyPr/>
          <a:lstStyle/>
          <a:p>
            <a:endParaRPr lang="en-US" dirty="0"/>
          </a:p>
        </p:txBody>
      </p:sp>
      <p:pic>
        <p:nvPicPr>
          <p:cNvPr id="4098" name="Picture 2">
            <a:extLst>
              <a:ext uri="{FF2B5EF4-FFF2-40B4-BE49-F238E27FC236}">
                <a16:creationId xmlns:a16="http://schemas.microsoft.com/office/drawing/2014/main" id="{1C17416E-F607-8900-0129-FD3FCD32B6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4300" y="0"/>
            <a:ext cx="4457700" cy="571093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EECAEF0-90DB-4159-C73C-86D147A966BF}"/>
              </a:ext>
            </a:extLst>
          </p:cNvPr>
          <p:cNvSpPr>
            <a:spLocks noGrp="1"/>
          </p:cNvSpPr>
          <p:nvPr>
            <p:ph idx="1"/>
          </p:nvPr>
        </p:nvSpPr>
        <p:spPr>
          <a:xfrm>
            <a:off x="838200" y="1825625"/>
            <a:ext cx="6896100" cy="2634408"/>
          </a:xfrm>
        </p:spPr>
        <p:txBody>
          <a:bodyPr/>
          <a:lstStyle/>
          <a:p>
            <a:endParaRPr lang="en-US" sz="2800" b="0" i="0" u="none" strike="noStrike" baseline="0" dirty="0">
              <a:latin typeface="Sitka Text" panose="02000505000000020004" pitchFamily="2" charset="0"/>
            </a:endParaRPr>
          </a:p>
          <a:p>
            <a:pPr marL="0" indent="0">
              <a:buNone/>
            </a:pPr>
            <a:r>
              <a:rPr lang="en-US" sz="2800" b="0" i="0" u="none" strike="noStrike" baseline="0" dirty="0">
                <a:latin typeface="Sitka Text" panose="02000505000000020004" pitchFamily="2" charset="0"/>
              </a:rPr>
              <a:t>“Cancer is tangible, vicious and real; bureaucracy is otherwise. It is deliberately designed to obfuscate, to be the smoke that nobody can grasp” (56)</a:t>
            </a:r>
            <a:endParaRPr lang="en-US" dirty="0"/>
          </a:p>
        </p:txBody>
      </p:sp>
      <p:sp>
        <p:nvSpPr>
          <p:cNvPr id="6" name="Rectangle 5">
            <a:extLst>
              <a:ext uri="{FF2B5EF4-FFF2-40B4-BE49-F238E27FC236}">
                <a16:creationId xmlns:a16="http://schemas.microsoft.com/office/drawing/2014/main" id="{15D4936E-007F-2D3E-BD7A-91887308FE8D}"/>
              </a:ext>
            </a:extLst>
          </p:cNvPr>
          <p:cNvSpPr>
            <a:spLocks noChangeArrowheads="1"/>
          </p:cNvSpPr>
          <p:nvPr/>
        </p:nvSpPr>
        <p:spPr bwMode="auto">
          <a:xfrm>
            <a:off x="2192398" y="5369313"/>
            <a:ext cx="5541902" cy="369332"/>
          </a:xfrm>
          <a:prstGeom prst="rect">
            <a:avLst/>
          </a:prstGeom>
          <a:noFill/>
          <a:ln>
            <a:noFill/>
          </a:ln>
          <a:effec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b="0" i="1" dirty="0">
                <a:solidFill>
                  <a:srgbClr val="5C5C5C"/>
                </a:solidFill>
                <a:effectLst/>
                <a:latin typeface="Merriweather" panose="00000500000000000000" pitchFamily="2" charset="0"/>
              </a:rPr>
              <a:t>Untouchable by </a:t>
            </a:r>
            <a:r>
              <a:rPr lang="en-US" b="0" i="1" dirty="0" err="1">
                <a:solidFill>
                  <a:srgbClr val="5C5C5C"/>
                </a:solidFill>
                <a:effectLst/>
                <a:latin typeface="Merriweather" panose="00000500000000000000" pitchFamily="2" charset="0"/>
              </a:rPr>
              <a:t>Azhar</a:t>
            </a:r>
            <a:r>
              <a:rPr lang="en-US" b="0" i="1" dirty="0">
                <a:solidFill>
                  <a:srgbClr val="5C5C5C"/>
                </a:solidFill>
                <a:effectLst/>
                <a:latin typeface="Merriweather" panose="00000500000000000000" pitchFamily="2" charset="0"/>
              </a:rPr>
              <a:t> </a:t>
            </a:r>
            <a:r>
              <a:rPr lang="en-US" b="0" i="1" dirty="0" err="1">
                <a:solidFill>
                  <a:srgbClr val="5C5C5C"/>
                </a:solidFill>
                <a:effectLst/>
                <a:latin typeface="Merriweather" panose="00000500000000000000" pitchFamily="2" charset="0"/>
              </a:rPr>
              <a:t>Alhashim</a:t>
            </a:r>
            <a:r>
              <a:rPr lang="en-US" b="0" i="1" dirty="0">
                <a:solidFill>
                  <a:srgbClr val="5C5C5C"/>
                </a:solidFill>
                <a:effectLst/>
                <a:latin typeface="Merriweather" panose="00000500000000000000" pitchFamily="2" charset="0"/>
              </a:rPr>
              <a:t>. Intima Fall 2022</a:t>
            </a:r>
            <a:endParaRPr kumimoji="0" lang="en-US" altLang="en-US" sz="800" b="0" i="0" u="none" strike="noStrike" cap="none" normalizeH="0" baseline="0" dirty="0">
              <a:ln>
                <a:noFill/>
              </a:ln>
              <a:solidFill>
                <a:schemeClr val="bg1"/>
              </a:solidFill>
              <a:effectLst/>
            </a:endParaRPr>
          </a:p>
        </p:txBody>
      </p:sp>
    </p:spTree>
    <p:extLst>
      <p:ext uri="{BB962C8B-B14F-4D97-AF65-F5344CB8AC3E}">
        <p14:creationId xmlns:p14="http://schemas.microsoft.com/office/powerpoint/2010/main" val="2470612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65542962-45E0-703F-3D8E-918305838C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07480" cy="650748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6EA1DE75-3965-D9C3-C439-3FFEC3005D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7480" y="0"/>
            <a:ext cx="5715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0DA55CF-8592-0A6C-064F-E489D27E1A63}"/>
              </a:ext>
            </a:extLst>
          </p:cNvPr>
          <p:cNvSpPr>
            <a:spLocks noGrp="1"/>
          </p:cNvSpPr>
          <p:nvPr>
            <p:ph type="title"/>
          </p:nvPr>
        </p:nvSpPr>
        <p:spPr>
          <a:xfrm>
            <a:off x="0" y="-297657"/>
            <a:ext cx="10515600" cy="1325563"/>
          </a:xfrm>
        </p:spPr>
        <p:txBody>
          <a:bodyPr/>
          <a:lstStyle/>
          <a:p>
            <a:r>
              <a:rPr lang="en-US" dirty="0"/>
              <a:t>Practicing as an Individual &amp; as a Team</a:t>
            </a:r>
          </a:p>
        </p:txBody>
      </p:sp>
      <p:sp>
        <p:nvSpPr>
          <p:cNvPr id="4" name="Rectangle 3">
            <a:extLst>
              <a:ext uri="{FF2B5EF4-FFF2-40B4-BE49-F238E27FC236}">
                <a16:creationId xmlns:a16="http://schemas.microsoft.com/office/drawing/2014/main" id="{48AF81BC-C0FC-CA8C-4206-B89FCE98FC31}"/>
              </a:ext>
            </a:extLst>
          </p:cNvPr>
          <p:cNvSpPr>
            <a:spLocks noChangeArrowheads="1"/>
          </p:cNvSpPr>
          <p:nvPr/>
        </p:nvSpPr>
        <p:spPr bwMode="auto">
          <a:xfrm>
            <a:off x="0" y="6435805"/>
            <a:ext cx="4618124" cy="369332"/>
          </a:xfrm>
          <a:prstGeom prst="rect">
            <a:avLst/>
          </a:prstGeom>
          <a:noFill/>
          <a:ln>
            <a:noFill/>
          </a:ln>
          <a:effec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1" u="none" strike="noStrike" cap="none" normalizeH="0" baseline="0" dirty="0">
                <a:ln>
                  <a:noFill/>
                </a:ln>
                <a:solidFill>
                  <a:schemeClr val="bg1"/>
                </a:solidFill>
                <a:effectLst/>
                <a:latin typeface="+mj-lt"/>
              </a:rPr>
              <a:t>Burnout 1 and 3</a:t>
            </a:r>
            <a:r>
              <a:rPr lang="en-US" altLang="en-US" dirty="0">
                <a:solidFill>
                  <a:schemeClr val="bg1"/>
                </a:solidFill>
                <a:latin typeface="+mj-lt"/>
              </a:rPr>
              <a:t>, Brian Smith</a:t>
            </a:r>
            <a:r>
              <a:rPr kumimoji="0" lang="en-US" altLang="en-US" b="0" i="0" u="none" strike="noStrike" cap="none" normalizeH="0" baseline="0" dirty="0">
                <a:ln>
                  <a:noFill/>
                </a:ln>
                <a:solidFill>
                  <a:schemeClr val="bg1"/>
                </a:solidFill>
                <a:effectLst/>
                <a:latin typeface="+mj-lt"/>
              </a:rPr>
              <a:t>. Intim</a:t>
            </a:r>
            <a:r>
              <a:rPr lang="en-US" altLang="en-US" dirty="0">
                <a:solidFill>
                  <a:schemeClr val="bg1"/>
                </a:solidFill>
                <a:latin typeface="+mj-lt"/>
              </a:rPr>
              <a:t>a Fall 2022</a:t>
            </a:r>
            <a:r>
              <a:rPr kumimoji="0" lang="en-US" altLang="en-US" sz="900" b="0" i="0" u="none" strike="noStrike" cap="none" normalizeH="0" baseline="0" dirty="0">
                <a:ln>
                  <a:noFill/>
                </a:ln>
                <a:solidFill>
                  <a:schemeClr val="bg1"/>
                </a:solidFill>
                <a:effectLst/>
                <a:latin typeface="Merriweather" panose="00000500000000000000" pitchFamily="2" charset="0"/>
              </a:rPr>
              <a:t>. </a:t>
            </a:r>
            <a:endParaRPr kumimoji="0" lang="en-US" altLang="en-US" sz="800" b="0" i="0" u="none" strike="noStrike" cap="none" normalizeH="0" baseline="0" dirty="0">
              <a:ln>
                <a:noFill/>
              </a:ln>
              <a:solidFill>
                <a:schemeClr val="bg1"/>
              </a:solidFill>
              <a:effectLst/>
            </a:endParaRPr>
          </a:p>
        </p:txBody>
      </p:sp>
    </p:spTree>
    <p:extLst>
      <p:ext uri="{BB962C8B-B14F-4D97-AF65-F5344CB8AC3E}">
        <p14:creationId xmlns:p14="http://schemas.microsoft.com/office/powerpoint/2010/main" val="407931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FF7BB-5D9B-0D7D-073C-EEE0345F8108}"/>
              </a:ext>
            </a:extLst>
          </p:cNvPr>
          <p:cNvSpPr>
            <a:spLocks noGrp="1"/>
          </p:cNvSpPr>
          <p:nvPr>
            <p:ph type="title"/>
          </p:nvPr>
        </p:nvSpPr>
        <p:spPr>
          <a:xfrm>
            <a:off x="6209371" y="454710"/>
            <a:ext cx="5341620" cy="1325563"/>
          </a:xfrm>
        </p:spPr>
        <p:txBody>
          <a:bodyPr/>
          <a:lstStyle/>
          <a:p>
            <a:r>
              <a:rPr lang="en-US" dirty="0"/>
              <a:t>Ultimately, what is best for the patient?</a:t>
            </a:r>
          </a:p>
        </p:txBody>
      </p:sp>
      <p:pic>
        <p:nvPicPr>
          <p:cNvPr id="2050" name="Picture 2">
            <a:extLst>
              <a:ext uri="{FF2B5EF4-FFF2-40B4-BE49-F238E27FC236}">
                <a16:creationId xmlns:a16="http://schemas.microsoft.com/office/drawing/2014/main" id="{9874486A-308A-9F18-2CF5-125568E75A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389" y="102870"/>
            <a:ext cx="5538811" cy="558927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3">
            <a:extLst>
              <a:ext uri="{FF2B5EF4-FFF2-40B4-BE49-F238E27FC236}">
                <a16:creationId xmlns:a16="http://schemas.microsoft.com/office/drawing/2014/main" id="{58A93CE0-CD2C-D0FC-556C-C212B176E8D2}"/>
              </a:ext>
            </a:extLst>
          </p:cNvPr>
          <p:cNvSpPr>
            <a:spLocks noChangeArrowheads="1"/>
          </p:cNvSpPr>
          <p:nvPr/>
        </p:nvSpPr>
        <p:spPr bwMode="auto">
          <a:xfrm>
            <a:off x="5749290" y="5289540"/>
            <a:ext cx="5705280"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1" u="none" strike="noStrike" cap="none" normalizeH="0" baseline="0" dirty="0">
                <a:ln>
                  <a:noFill/>
                </a:ln>
                <a:solidFill>
                  <a:srgbClr val="5C5C5C"/>
                </a:solidFill>
                <a:effectLst/>
                <a:latin typeface="+mj-lt"/>
              </a:rPr>
              <a:t>The Common Thread</a:t>
            </a:r>
            <a:r>
              <a:rPr lang="en-US" altLang="en-US" dirty="0">
                <a:solidFill>
                  <a:srgbClr val="5C5C5C"/>
                </a:solidFill>
                <a:latin typeface="+mj-lt"/>
              </a:rPr>
              <a:t>, </a:t>
            </a:r>
            <a:r>
              <a:rPr kumimoji="0" lang="en-US" altLang="en-US" b="0" i="0" u="none" strike="noStrike" cap="none" normalizeH="0" baseline="0" dirty="0" err="1">
                <a:ln>
                  <a:noFill/>
                </a:ln>
                <a:solidFill>
                  <a:srgbClr val="5C5C5C"/>
                </a:solidFill>
                <a:effectLst/>
                <a:latin typeface="+mj-lt"/>
              </a:rPr>
              <a:t>Medha</a:t>
            </a:r>
            <a:r>
              <a:rPr kumimoji="0" lang="en-US" altLang="en-US" b="0" i="0" u="none" strike="noStrike" cap="none" normalizeH="0" baseline="0" dirty="0">
                <a:ln>
                  <a:noFill/>
                </a:ln>
                <a:solidFill>
                  <a:srgbClr val="5C5C5C"/>
                </a:solidFill>
                <a:effectLst/>
                <a:latin typeface="+mj-lt"/>
              </a:rPr>
              <a:t> </a:t>
            </a:r>
            <a:r>
              <a:rPr kumimoji="0" lang="en-US" altLang="en-US" b="0" i="0" u="none" strike="noStrike" cap="none" normalizeH="0" baseline="0" dirty="0" err="1">
                <a:ln>
                  <a:noFill/>
                </a:ln>
                <a:solidFill>
                  <a:srgbClr val="5C5C5C"/>
                </a:solidFill>
                <a:effectLst/>
                <a:latin typeface="+mj-lt"/>
              </a:rPr>
              <a:t>Cherabuddi</a:t>
            </a:r>
            <a:r>
              <a:rPr kumimoji="0" lang="en-US" altLang="en-US" b="0" i="0" u="none" strike="noStrike" cap="none" normalizeH="0" baseline="0" dirty="0">
                <a:ln>
                  <a:noFill/>
                </a:ln>
                <a:solidFill>
                  <a:srgbClr val="5C5C5C"/>
                </a:solidFill>
                <a:effectLst/>
                <a:latin typeface="+mj-lt"/>
              </a:rPr>
              <a:t>. Intim</a:t>
            </a:r>
            <a:r>
              <a:rPr lang="en-US" altLang="en-US" dirty="0">
                <a:solidFill>
                  <a:srgbClr val="5C5C5C"/>
                </a:solidFill>
                <a:latin typeface="+mj-lt"/>
              </a:rPr>
              <a:t>a Fall 2022</a:t>
            </a:r>
            <a:r>
              <a:rPr kumimoji="0" lang="en-US" altLang="en-US" sz="900" b="0" i="0" u="none" strike="noStrike" cap="none" normalizeH="0" baseline="0" dirty="0">
                <a:ln>
                  <a:noFill/>
                </a:ln>
                <a:solidFill>
                  <a:srgbClr val="5C5C5C"/>
                </a:solidFill>
                <a:effectLst/>
                <a:latin typeface="Merriweather" panose="00000500000000000000" pitchFamily="2" charset="0"/>
              </a:rPr>
              <a:t>. </a:t>
            </a:r>
            <a:endParaRPr kumimoji="0" lang="en-US" altLang="en-US" sz="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83744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FF7BB-5D9B-0D7D-073C-EEE0345F8108}"/>
              </a:ext>
            </a:extLst>
          </p:cNvPr>
          <p:cNvSpPr>
            <a:spLocks noGrp="1"/>
          </p:cNvSpPr>
          <p:nvPr>
            <p:ph type="title"/>
          </p:nvPr>
        </p:nvSpPr>
        <p:spPr/>
        <p:txBody>
          <a:bodyPr/>
          <a:lstStyle/>
          <a:p>
            <a:r>
              <a:rPr lang="en-US" dirty="0"/>
              <a:t>The “Hidden Curriculum”: disconnects between what is taught and demonstrated</a:t>
            </a:r>
          </a:p>
        </p:txBody>
      </p:sp>
      <p:sp>
        <p:nvSpPr>
          <p:cNvPr id="7" name="Title 1">
            <a:extLst>
              <a:ext uri="{FF2B5EF4-FFF2-40B4-BE49-F238E27FC236}">
                <a16:creationId xmlns:a16="http://schemas.microsoft.com/office/drawing/2014/main" id="{47699FCE-9107-E50C-56AD-FABEBA240B1C}"/>
              </a:ext>
            </a:extLst>
          </p:cNvPr>
          <p:cNvSpPr txBox="1">
            <a:spLocks/>
          </p:cNvSpPr>
          <p:nvPr/>
        </p:nvSpPr>
        <p:spPr>
          <a:xfrm>
            <a:off x="6701742" y="365125"/>
            <a:ext cx="465205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pic>
        <p:nvPicPr>
          <p:cNvPr id="11" name="Picture 10">
            <a:extLst>
              <a:ext uri="{FF2B5EF4-FFF2-40B4-BE49-F238E27FC236}">
                <a16:creationId xmlns:a16="http://schemas.microsoft.com/office/drawing/2014/main" id="{5DD28B50-0496-4C05-F313-E128CFFB00C3}"/>
              </a:ext>
            </a:extLst>
          </p:cNvPr>
          <p:cNvPicPr>
            <a:picLocks noChangeAspect="1"/>
          </p:cNvPicPr>
          <p:nvPr/>
        </p:nvPicPr>
        <p:blipFill>
          <a:blip r:embed="rId3"/>
          <a:stretch>
            <a:fillRect/>
          </a:stretch>
        </p:blipFill>
        <p:spPr>
          <a:xfrm>
            <a:off x="525780" y="1597210"/>
            <a:ext cx="11140440" cy="4097793"/>
          </a:xfrm>
          <a:prstGeom prst="rect">
            <a:avLst/>
          </a:prstGeom>
        </p:spPr>
      </p:pic>
      <p:sp>
        <p:nvSpPr>
          <p:cNvPr id="12" name="TextBox 11">
            <a:extLst>
              <a:ext uri="{FF2B5EF4-FFF2-40B4-BE49-F238E27FC236}">
                <a16:creationId xmlns:a16="http://schemas.microsoft.com/office/drawing/2014/main" id="{3751E23D-34C3-7248-BFFD-E2923454B231}"/>
              </a:ext>
            </a:extLst>
          </p:cNvPr>
          <p:cNvSpPr txBox="1"/>
          <p:nvPr/>
        </p:nvSpPr>
        <p:spPr>
          <a:xfrm>
            <a:off x="10195561" y="5337101"/>
            <a:ext cx="2023110" cy="369332"/>
          </a:xfrm>
          <a:prstGeom prst="rect">
            <a:avLst/>
          </a:prstGeom>
          <a:noFill/>
        </p:spPr>
        <p:txBody>
          <a:bodyPr wrap="square" rtlCol="0">
            <a:spAutoFit/>
          </a:bodyPr>
          <a:lstStyle/>
          <a:p>
            <a:r>
              <a:rPr lang="en-US" dirty="0"/>
              <a:t>Lehman et al. 2018</a:t>
            </a:r>
          </a:p>
        </p:txBody>
      </p:sp>
    </p:spTree>
    <p:extLst>
      <p:ext uri="{BB962C8B-B14F-4D97-AF65-F5344CB8AC3E}">
        <p14:creationId xmlns:p14="http://schemas.microsoft.com/office/powerpoint/2010/main" val="3196443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FF7BB-5D9B-0D7D-073C-EEE0345F8108}"/>
              </a:ext>
            </a:extLst>
          </p:cNvPr>
          <p:cNvSpPr>
            <a:spLocks noGrp="1"/>
          </p:cNvSpPr>
          <p:nvPr>
            <p:ph type="title"/>
          </p:nvPr>
        </p:nvSpPr>
        <p:spPr>
          <a:xfrm>
            <a:off x="457462" y="365125"/>
            <a:ext cx="5185376" cy="3341902"/>
          </a:xfrm>
        </p:spPr>
        <p:txBody>
          <a:bodyPr>
            <a:normAutofit/>
          </a:bodyPr>
          <a:lstStyle/>
          <a:p>
            <a:r>
              <a:rPr lang="en-US" dirty="0"/>
              <a:t>Narrative Medicine illuminates the “Hidden Curriculum”</a:t>
            </a:r>
          </a:p>
        </p:txBody>
      </p:sp>
      <p:sp>
        <p:nvSpPr>
          <p:cNvPr id="7" name="Title 1">
            <a:extLst>
              <a:ext uri="{FF2B5EF4-FFF2-40B4-BE49-F238E27FC236}">
                <a16:creationId xmlns:a16="http://schemas.microsoft.com/office/drawing/2014/main" id="{47699FCE-9107-E50C-56AD-FABEBA240B1C}"/>
              </a:ext>
            </a:extLst>
          </p:cNvPr>
          <p:cNvSpPr txBox="1">
            <a:spLocks/>
          </p:cNvSpPr>
          <p:nvPr/>
        </p:nvSpPr>
        <p:spPr>
          <a:xfrm>
            <a:off x="6701742" y="365125"/>
            <a:ext cx="465205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pic>
        <p:nvPicPr>
          <p:cNvPr id="1026" name="Picture 2">
            <a:extLst>
              <a:ext uri="{FF2B5EF4-FFF2-40B4-BE49-F238E27FC236}">
                <a16:creationId xmlns:a16="http://schemas.microsoft.com/office/drawing/2014/main" id="{854B48EC-4CA6-3A66-8BF3-E9898B6940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2838" y="365125"/>
            <a:ext cx="6091701" cy="512921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7A5CBDE-5E6B-2C74-DEFB-CC9CFC0995A2}"/>
              </a:ext>
            </a:extLst>
          </p:cNvPr>
          <p:cNvSpPr txBox="1"/>
          <p:nvPr/>
        </p:nvSpPr>
        <p:spPr>
          <a:xfrm>
            <a:off x="10195561" y="5394251"/>
            <a:ext cx="2023110" cy="369332"/>
          </a:xfrm>
          <a:prstGeom prst="rect">
            <a:avLst/>
          </a:prstGeom>
          <a:noFill/>
        </p:spPr>
        <p:txBody>
          <a:bodyPr wrap="square" rtlCol="0">
            <a:spAutoFit/>
          </a:bodyPr>
          <a:lstStyle/>
          <a:p>
            <a:r>
              <a:rPr lang="en-US" dirty="0"/>
              <a:t>Lehman et al. 2018</a:t>
            </a:r>
          </a:p>
        </p:txBody>
      </p:sp>
    </p:spTree>
    <p:extLst>
      <p:ext uri="{BB962C8B-B14F-4D97-AF65-F5344CB8AC3E}">
        <p14:creationId xmlns:p14="http://schemas.microsoft.com/office/powerpoint/2010/main" val="2620405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EAB15-7DBC-EAD5-68C0-2B3183D45D9B}"/>
              </a:ext>
            </a:extLst>
          </p:cNvPr>
          <p:cNvSpPr>
            <a:spLocks noGrp="1"/>
          </p:cNvSpPr>
          <p:nvPr>
            <p:ph type="title"/>
          </p:nvPr>
        </p:nvSpPr>
        <p:spPr/>
        <p:txBody>
          <a:bodyPr/>
          <a:lstStyle/>
          <a:p>
            <a:r>
              <a:rPr lang="en-US" dirty="0"/>
              <a:t>Three Questions</a:t>
            </a:r>
          </a:p>
        </p:txBody>
      </p:sp>
      <p:sp>
        <p:nvSpPr>
          <p:cNvPr id="3" name="Content Placeholder 2">
            <a:extLst>
              <a:ext uri="{FF2B5EF4-FFF2-40B4-BE49-F238E27FC236}">
                <a16:creationId xmlns:a16="http://schemas.microsoft.com/office/drawing/2014/main" id="{ABA40CC0-717E-F9C7-161D-B7889943B5E7}"/>
              </a:ext>
            </a:extLst>
          </p:cNvPr>
          <p:cNvSpPr>
            <a:spLocks noGrp="1"/>
          </p:cNvSpPr>
          <p:nvPr>
            <p:ph idx="1"/>
          </p:nvPr>
        </p:nvSpPr>
        <p:spPr>
          <a:xfrm>
            <a:off x="838200" y="1825625"/>
            <a:ext cx="10515600" cy="3770503"/>
          </a:xfrm>
        </p:spPr>
        <p:txBody>
          <a:bodyPr/>
          <a:lstStyle/>
          <a:p>
            <a:r>
              <a:rPr lang="en-US" dirty="0"/>
              <a:t>How do we </a:t>
            </a:r>
            <a:r>
              <a:rPr lang="en-US" b="1" dirty="0"/>
              <a:t>respond</a:t>
            </a:r>
            <a:r>
              <a:rPr lang="en-US" dirty="0"/>
              <a:t> to these narratives in real-time? </a:t>
            </a:r>
          </a:p>
          <a:p>
            <a:r>
              <a:rPr lang="en-US" dirty="0"/>
              <a:t>How do we </a:t>
            </a:r>
            <a:r>
              <a:rPr lang="en-US" b="1" dirty="0"/>
              <a:t>amplify</a:t>
            </a:r>
            <a:r>
              <a:rPr lang="en-US" dirty="0"/>
              <a:t> the voices of those experiencing health inequity related to race? </a:t>
            </a:r>
          </a:p>
          <a:p>
            <a:r>
              <a:rPr lang="en-US" dirty="0"/>
              <a:t>How do we </a:t>
            </a:r>
            <a:r>
              <a:rPr lang="en-US" b="1" dirty="0"/>
              <a:t>change</a:t>
            </a:r>
            <a:r>
              <a:rPr lang="en-US" dirty="0"/>
              <a:t> the dominant narratives about racial inequity? </a:t>
            </a:r>
          </a:p>
        </p:txBody>
      </p:sp>
    </p:spTree>
    <p:extLst>
      <p:ext uri="{BB962C8B-B14F-4D97-AF65-F5344CB8AC3E}">
        <p14:creationId xmlns:p14="http://schemas.microsoft.com/office/powerpoint/2010/main" val="2947159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D75A5-9A0F-EB00-A9A7-EDA9A45E9488}"/>
              </a:ext>
            </a:extLst>
          </p:cNvPr>
          <p:cNvSpPr>
            <a:spLocks noGrp="1"/>
          </p:cNvSpPr>
          <p:nvPr>
            <p:ph type="title"/>
          </p:nvPr>
        </p:nvSpPr>
        <p:spPr/>
        <p:txBody>
          <a:bodyPr/>
          <a:lstStyle/>
          <a:p>
            <a:r>
              <a:rPr lang="en-US" dirty="0"/>
              <a:t>Writing Prompt</a:t>
            </a:r>
          </a:p>
        </p:txBody>
      </p:sp>
      <p:sp>
        <p:nvSpPr>
          <p:cNvPr id="3" name="Content Placeholder 2">
            <a:extLst>
              <a:ext uri="{FF2B5EF4-FFF2-40B4-BE49-F238E27FC236}">
                <a16:creationId xmlns:a16="http://schemas.microsoft.com/office/drawing/2014/main" id="{50FEEC12-DAF5-23A0-CBC6-AEC62E657203}"/>
              </a:ext>
            </a:extLst>
          </p:cNvPr>
          <p:cNvSpPr>
            <a:spLocks noGrp="1"/>
          </p:cNvSpPr>
          <p:nvPr>
            <p:ph idx="1"/>
          </p:nvPr>
        </p:nvSpPr>
        <p:spPr>
          <a:xfrm>
            <a:off x="838200" y="1825625"/>
            <a:ext cx="10515600" cy="3551593"/>
          </a:xfrm>
        </p:spPr>
        <p:txBody>
          <a:bodyPr/>
          <a:lstStyle/>
          <a:p>
            <a:pPr marL="0" indent="0">
              <a:buNone/>
            </a:pPr>
            <a:r>
              <a:rPr lang="en-US" dirty="0"/>
              <a:t>Write a story about the first time you realized you wanted to study and advocate for health equity. Pay special attention to the </a:t>
            </a:r>
            <a:r>
              <a:rPr lang="en-US" b="1" dirty="0"/>
              <a:t>emotions</a:t>
            </a:r>
            <a:r>
              <a:rPr lang="en-US" dirty="0"/>
              <a:t> you felt and how they influenced you.</a:t>
            </a:r>
          </a:p>
        </p:txBody>
      </p:sp>
    </p:spTree>
    <p:extLst>
      <p:ext uri="{BB962C8B-B14F-4D97-AF65-F5344CB8AC3E}">
        <p14:creationId xmlns:p14="http://schemas.microsoft.com/office/powerpoint/2010/main" val="3912066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B73A9-4D8C-B771-1BE8-AA27B249DDE1}"/>
              </a:ext>
            </a:extLst>
          </p:cNvPr>
          <p:cNvSpPr>
            <a:spLocks noGrp="1"/>
          </p:cNvSpPr>
          <p:nvPr>
            <p:ph type="title"/>
          </p:nvPr>
        </p:nvSpPr>
        <p:spPr/>
        <p:txBody>
          <a:bodyPr/>
          <a:lstStyle/>
          <a:p>
            <a:r>
              <a:rPr lang="en-US" dirty="0"/>
              <a:t>Works Cited</a:t>
            </a:r>
          </a:p>
        </p:txBody>
      </p:sp>
      <p:sp>
        <p:nvSpPr>
          <p:cNvPr id="3" name="Content Placeholder 2">
            <a:extLst>
              <a:ext uri="{FF2B5EF4-FFF2-40B4-BE49-F238E27FC236}">
                <a16:creationId xmlns:a16="http://schemas.microsoft.com/office/drawing/2014/main" id="{22B8E0C2-F52E-77FA-C3A5-EA539918B840}"/>
              </a:ext>
            </a:extLst>
          </p:cNvPr>
          <p:cNvSpPr>
            <a:spLocks noGrp="1"/>
          </p:cNvSpPr>
          <p:nvPr>
            <p:ph idx="1"/>
          </p:nvPr>
        </p:nvSpPr>
        <p:spPr>
          <a:xfrm>
            <a:off x="838200" y="1415078"/>
            <a:ext cx="10515600" cy="4351338"/>
          </a:xfrm>
        </p:spPr>
        <p:txBody>
          <a:bodyPr>
            <a:normAutofit/>
          </a:bodyPr>
          <a:lstStyle/>
          <a:p>
            <a:r>
              <a:rPr lang="en-US" dirty="0"/>
              <a:t>Pearson, Rachel. No Apparent Distress: </a:t>
            </a:r>
            <a:r>
              <a:rPr lang="en-US" i="0" dirty="0">
                <a:solidFill>
                  <a:srgbClr val="0F1111"/>
                </a:solidFill>
                <a:effectLst/>
                <a:latin typeface="Amazon Ember"/>
              </a:rPr>
              <a:t>A Doctor's Coming-of-Age on the Front Lines of American Medicine. W. W. Norton &amp; Company. May 9, 2017. </a:t>
            </a:r>
            <a:endParaRPr lang="en-US" dirty="0"/>
          </a:p>
          <a:p>
            <a:r>
              <a:rPr lang="en-US" b="0" dirty="0">
                <a:effectLst/>
                <a:latin typeface="+mj-lt"/>
              </a:rPr>
              <a:t>Untouchable, </a:t>
            </a:r>
            <a:r>
              <a:rPr lang="en-US" b="0" dirty="0" err="1">
                <a:effectLst/>
                <a:latin typeface="+mj-lt"/>
              </a:rPr>
              <a:t>Azhar</a:t>
            </a:r>
            <a:r>
              <a:rPr lang="en-US" b="0" dirty="0">
                <a:effectLst/>
                <a:latin typeface="+mj-lt"/>
              </a:rPr>
              <a:t> </a:t>
            </a:r>
            <a:r>
              <a:rPr lang="en-US" b="0" dirty="0" err="1">
                <a:effectLst/>
                <a:latin typeface="+mj-lt"/>
              </a:rPr>
              <a:t>Alhashim</a:t>
            </a:r>
            <a:r>
              <a:rPr lang="en-US" b="0" dirty="0">
                <a:effectLst/>
                <a:latin typeface="+mj-lt"/>
              </a:rPr>
              <a:t>. Intima Fall 2022.</a:t>
            </a:r>
            <a:r>
              <a:rPr lang="en-US" dirty="0">
                <a:latin typeface="+mj-lt"/>
              </a:rPr>
              <a:t> </a:t>
            </a:r>
            <a:r>
              <a:rPr kumimoji="0" lang="en-US" altLang="en-US" b="0" u="none" strike="noStrike" cap="none" normalizeH="0" baseline="0" dirty="0">
                <a:ln>
                  <a:noFill/>
                </a:ln>
                <a:effectLst/>
                <a:latin typeface="+mj-lt"/>
                <a:hlinkClick r:id="rId2"/>
              </a:rPr>
              <a:t>https://www.theintima.org/untouchable-azhar-alhashim-fall-2022-intima</a:t>
            </a:r>
            <a:endParaRPr kumimoji="0" lang="en-US" altLang="en-US" b="0" u="none" strike="noStrike" cap="none" normalizeH="0" baseline="0" dirty="0">
              <a:ln>
                <a:noFill/>
              </a:ln>
              <a:effectLst/>
              <a:latin typeface="+mj-lt"/>
            </a:endParaRPr>
          </a:p>
          <a:p>
            <a:r>
              <a:rPr kumimoji="0" lang="en-US" altLang="en-US" b="0" u="none" strike="noStrike" cap="none" normalizeH="0" baseline="0" dirty="0">
                <a:ln>
                  <a:noFill/>
                </a:ln>
                <a:effectLst/>
                <a:latin typeface="+mj-lt"/>
              </a:rPr>
              <a:t>Burnout 1 and 3</a:t>
            </a:r>
            <a:r>
              <a:rPr lang="en-US" altLang="en-US" dirty="0">
                <a:latin typeface="+mj-lt"/>
              </a:rPr>
              <a:t>, Brian Smith</a:t>
            </a:r>
            <a:r>
              <a:rPr kumimoji="0" lang="en-US" altLang="en-US" b="0" u="none" strike="noStrike" cap="none" normalizeH="0" baseline="0" dirty="0">
                <a:ln>
                  <a:noFill/>
                </a:ln>
                <a:effectLst/>
                <a:latin typeface="+mj-lt"/>
              </a:rPr>
              <a:t>. Intim</a:t>
            </a:r>
            <a:r>
              <a:rPr lang="en-US" altLang="en-US" dirty="0">
                <a:latin typeface="+mj-lt"/>
              </a:rPr>
              <a:t>a Fall 2022. </a:t>
            </a:r>
            <a:r>
              <a:rPr lang="en-US" b="0" u="none" strike="noStrike" baseline="0" dirty="0">
                <a:latin typeface="+mj-lt"/>
                <a:hlinkClick r:id="rId3"/>
              </a:rPr>
              <a:t>https://www.theintima.org/burnout-brian-smith-fall-2022-intima</a:t>
            </a:r>
            <a:endParaRPr lang="en-US" b="0" u="none" strike="noStrike" baseline="0" dirty="0">
              <a:latin typeface="+mj-lt"/>
            </a:endParaRPr>
          </a:p>
          <a:p>
            <a:r>
              <a:rPr kumimoji="0" lang="en-US" altLang="en-US" b="0" i="1" u="none" strike="noStrike" cap="none" normalizeH="0" baseline="0" dirty="0">
                <a:ln>
                  <a:noFill/>
                </a:ln>
                <a:solidFill>
                  <a:srgbClr val="5C5C5C"/>
                </a:solidFill>
                <a:effectLst/>
                <a:latin typeface="+mj-lt"/>
              </a:rPr>
              <a:t>The Common Thread</a:t>
            </a:r>
            <a:r>
              <a:rPr lang="en-US" altLang="en-US" dirty="0">
                <a:solidFill>
                  <a:srgbClr val="5C5C5C"/>
                </a:solidFill>
                <a:latin typeface="+mj-lt"/>
              </a:rPr>
              <a:t>, </a:t>
            </a:r>
            <a:r>
              <a:rPr kumimoji="0" lang="en-US" altLang="en-US" b="0" i="0" u="none" strike="noStrike" cap="none" normalizeH="0" baseline="0" dirty="0" err="1">
                <a:ln>
                  <a:noFill/>
                </a:ln>
                <a:solidFill>
                  <a:srgbClr val="5C5C5C"/>
                </a:solidFill>
                <a:effectLst/>
                <a:latin typeface="+mj-lt"/>
              </a:rPr>
              <a:t>Medha</a:t>
            </a:r>
            <a:r>
              <a:rPr kumimoji="0" lang="en-US" altLang="en-US" b="0" i="0" u="none" strike="noStrike" cap="none" normalizeH="0" baseline="0" dirty="0">
                <a:ln>
                  <a:noFill/>
                </a:ln>
                <a:solidFill>
                  <a:srgbClr val="5C5C5C"/>
                </a:solidFill>
                <a:effectLst/>
                <a:latin typeface="+mj-lt"/>
              </a:rPr>
              <a:t> </a:t>
            </a:r>
            <a:r>
              <a:rPr kumimoji="0" lang="en-US" altLang="en-US" b="0" i="0" u="none" strike="noStrike" cap="none" normalizeH="0" baseline="0" dirty="0" err="1">
                <a:ln>
                  <a:noFill/>
                </a:ln>
                <a:solidFill>
                  <a:srgbClr val="5C5C5C"/>
                </a:solidFill>
                <a:effectLst/>
                <a:latin typeface="+mj-lt"/>
              </a:rPr>
              <a:t>Cherabuddi</a:t>
            </a:r>
            <a:r>
              <a:rPr kumimoji="0" lang="en-US" altLang="en-US" b="0" i="0" u="none" strike="noStrike" cap="none" normalizeH="0" baseline="0" dirty="0">
                <a:ln>
                  <a:noFill/>
                </a:ln>
                <a:solidFill>
                  <a:srgbClr val="5C5C5C"/>
                </a:solidFill>
                <a:effectLst/>
                <a:latin typeface="+mj-lt"/>
              </a:rPr>
              <a:t>. Intim</a:t>
            </a:r>
            <a:r>
              <a:rPr lang="en-US" altLang="en-US" dirty="0">
                <a:solidFill>
                  <a:srgbClr val="5C5C5C"/>
                </a:solidFill>
                <a:latin typeface="+mj-lt"/>
              </a:rPr>
              <a:t>a Fall 2022</a:t>
            </a:r>
            <a:r>
              <a:rPr kumimoji="0" lang="en-US" altLang="en-US" b="0" i="0" u="none" strike="noStrike" cap="none" normalizeH="0" baseline="0" dirty="0">
                <a:ln>
                  <a:noFill/>
                </a:ln>
                <a:solidFill>
                  <a:srgbClr val="5C5C5C"/>
                </a:solidFill>
                <a:effectLst/>
                <a:latin typeface="+mj-lt"/>
              </a:rPr>
              <a:t>.. </a:t>
            </a:r>
            <a:r>
              <a:rPr lang="en-US" dirty="0">
                <a:latin typeface="+mj-lt"/>
                <a:hlinkClick r:id="rId4"/>
              </a:rPr>
              <a:t>https://www.theintima.org/common-thread-medha-cherabuddi</a:t>
            </a:r>
            <a:endParaRPr lang="en-US" dirty="0">
              <a:latin typeface="+mj-lt"/>
            </a:endParaRPr>
          </a:p>
          <a:p>
            <a:endParaRPr lang="en-US" dirty="0"/>
          </a:p>
          <a:p>
            <a:endParaRPr lang="en-US" dirty="0">
              <a:latin typeface="Sitka Text" panose="02000505000000020004" pitchFamily="2" charset="0"/>
            </a:endParaRPr>
          </a:p>
          <a:p>
            <a:endParaRPr lang="en-US" sz="2800" b="0" i="0" u="none" strike="noStrike" baseline="0" dirty="0">
              <a:latin typeface="Sitka Text" panose="02000505000000020004" pitchFamily="2" charset="0"/>
            </a:endParaRPr>
          </a:p>
        </p:txBody>
      </p:sp>
    </p:spTree>
    <p:extLst>
      <p:ext uri="{BB962C8B-B14F-4D97-AF65-F5344CB8AC3E}">
        <p14:creationId xmlns:p14="http://schemas.microsoft.com/office/powerpoint/2010/main" val="1393432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B73A9-4D8C-B771-1BE8-AA27B249DDE1}"/>
              </a:ext>
            </a:extLst>
          </p:cNvPr>
          <p:cNvSpPr>
            <a:spLocks noGrp="1"/>
          </p:cNvSpPr>
          <p:nvPr>
            <p:ph type="title"/>
          </p:nvPr>
        </p:nvSpPr>
        <p:spPr/>
        <p:txBody>
          <a:bodyPr/>
          <a:lstStyle/>
          <a:p>
            <a:r>
              <a:rPr lang="en-US" dirty="0"/>
              <a:t>Works Cited</a:t>
            </a:r>
          </a:p>
        </p:txBody>
      </p:sp>
      <p:sp>
        <p:nvSpPr>
          <p:cNvPr id="3" name="Content Placeholder 2">
            <a:extLst>
              <a:ext uri="{FF2B5EF4-FFF2-40B4-BE49-F238E27FC236}">
                <a16:creationId xmlns:a16="http://schemas.microsoft.com/office/drawing/2014/main" id="{22B8E0C2-F52E-77FA-C3A5-EA539918B840}"/>
              </a:ext>
            </a:extLst>
          </p:cNvPr>
          <p:cNvSpPr>
            <a:spLocks noGrp="1"/>
          </p:cNvSpPr>
          <p:nvPr>
            <p:ph idx="1"/>
          </p:nvPr>
        </p:nvSpPr>
        <p:spPr/>
        <p:txBody>
          <a:bodyPr/>
          <a:lstStyle/>
          <a:p>
            <a:r>
              <a:rPr lang="en-US" b="0" i="0" dirty="0">
                <a:solidFill>
                  <a:srgbClr val="212121"/>
                </a:solidFill>
                <a:effectLst/>
              </a:rPr>
              <a:t>Lehmann LS, </a:t>
            </a:r>
            <a:r>
              <a:rPr lang="en-US" b="0" i="0" dirty="0" err="1">
                <a:solidFill>
                  <a:srgbClr val="212121"/>
                </a:solidFill>
                <a:effectLst/>
              </a:rPr>
              <a:t>Sulmasy</a:t>
            </a:r>
            <a:r>
              <a:rPr lang="en-US" b="0" i="0" dirty="0">
                <a:solidFill>
                  <a:srgbClr val="212121"/>
                </a:solidFill>
                <a:effectLst/>
              </a:rPr>
              <a:t> LS, Desai S; ACP Ethics, Professionalism and Human Rights Committee. Hidden Curricula, Ethics, and Professionalism: Optimizing Clinical Learning Environments in Becoming and Being a Physician: A Position Paper of the American College of Physicians. Ann Intern Med. 2018 Apr 3;168(7):506-508. </a:t>
            </a:r>
            <a:r>
              <a:rPr lang="en-US" b="0" i="0" dirty="0" err="1">
                <a:solidFill>
                  <a:srgbClr val="212121"/>
                </a:solidFill>
                <a:effectLst/>
              </a:rPr>
              <a:t>doi</a:t>
            </a:r>
            <a:r>
              <a:rPr lang="en-US" b="0" i="0" dirty="0">
                <a:solidFill>
                  <a:srgbClr val="212121"/>
                </a:solidFill>
                <a:effectLst/>
              </a:rPr>
              <a:t>: 10.7326/M17-2058. </a:t>
            </a:r>
            <a:r>
              <a:rPr lang="en-US" b="0" i="0" dirty="0" err="1">
                <a:solidFill>
                  <a:srgbClr val="212121"/>
                </a:solidFill>
                <a:effectLst/>
              </a:rPr>
              <a:t>Epub</a:t>
            </a:r>
            <a:r>
              <a:rPr lang="en-US" b="0" i="0" dirty="0">
                <a:solidFill>
                  <a:srgbClr val="212121"/>
                </a:solidFill>
                <a:effectLst/>
              </a:rPr>
              <a:t> 2018 Feb 27. PMID: 29482210.</a:t>
            </a:r>
          </a:p>
          <a:p>
            <a:endParaRPr lang="en-US" sz="2800" b="0" i="0" u="none" strike="noStrike" baseline="0" dirty="0">
              <a:latin typeface="Sitka Text" panose="02000505000000020004" pitchFamily="2" charset="0"/>
            </a:endParaRPr>
          </a:p>
        </p:txBody>
      </p:sp>
    </p:spTree>
    <p:extLst>
      <p:ext uri="{BB962C8B-B14F-4D97-AF65-F5344CB8AC3E}">
        <p14:creationId xmlns:p14="http://schemas.microsoft.com/office/powerpoint/2010/main" val="40175321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12152</TotalTime>
  <Words>1590</Words>
  <Application>Microsoft Office PowerPoint</Application>
  <PresentationFormat>Widescreen</PresentationFormat>
  <Paragraphs>92</Paragraphs>
  <Slides>13</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Amazon Ember</vt:lpstr>
      <vt:lpstr>Arial</vt:lpstr>
      <vt:lpstr>BlinkMacSystemFont</vt:lpstr>
      <vt:lpstr>Calibri</vt:lpstr>
      <vt:lpstr>Calibri Light</vt:lpstr>
      <vt:lpstr>Merriweather</vt:lpstr>
      <vt:lpstr>Sitka Text</vt:lpstr>
      <vt:lpstr>Office Theme</vt:lpstr>
      <vt:lpstr>HLEQ 430: Narrative Medicine and Health Inequity Week 6: Narratives of Health Inequity  in Medical Education</vt:lpstr>
      <vt:lpstr>Three Questions</vt:lpstr>
      <vt:lpstr>PowerPoint Presentation</vt:lpstr>
      <vt:lpstr>Nonabandonment</vt:lpstr>
      <vt:lpstr>PowerPoint Presentation</vt:lpstr>
      <vt:lpstr>Practicing as an Individual &amp; as a Team</vt:lpstr>
      <vt:lpstr>Ultimately, what is best for the patient?</vt:lpstr>
      <vt:lpstr>The “Hidden Curriculum”: disconnects between what is taught and demonstrated</vt:lpstr>
      <vt:lpstr>Narrative Medicine illuminates the “Hidden Curriculum”</vt:lpstr>
      <vt:lpstr>Three Questions</vt:lpstr>
      <vt:lpstr>Writing Prompt</vt:lpstr>
      <vt:lpstr>Works Cited</vt:lpstr>
      <vt:lpstr>Works Cited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Kenny_Charlie</dc:creator>
  <cp:lastModifiedBy>Paul, Trisha</cp:lastModifiedBy>
  <cp:revision>25</cp:revision>
  <cp:lastPrinted>2023-02-13T22:14:02Z</cp:lastPrinted>
  <dcterms:created xsi:type="dcterms:W3CDTF">2018-01-22T17:21:31Z</dcterms:created>
  <dcterms:modified xsi:type="dcterms:W3CDTF">2023-03-03T15:07:43Z</dcterms:modified>
</cp:coreProperties>
</file>